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drawings/drawing2.xml" ContentType="application/vnd.openxmlformats-officedocument.drawingml.chartshapes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drawings/drawing3.xml" ContentType="application/vnd.openxmlformats-officedocument.drawingml.chartshapes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theme/themeOverride11.xml" ContentType="application/vnd.openxmlformats-officedocument.themeOverride+xml"/>
  <Override PartName="/ppt/charts/chart14.xml" ContentType="application/vnd.openxmlformats-officedocument.drawingml.chart+xml"/>
  <Override PartName="/ppt/theme/themeOverride12.xml" ContentType="application/vnd.openxmlformats-officedocument.themeOverride+xml"/>
  <Override PartName="/ppt/charts/chart15.xml" ContentType="application/vnd.openxmlformats-officedocument.drawingml.chart+xml"/>
  <Override PartName="/ppt/theme/themeOverride13.xml" ContentType="application/vnd.openxmlformats-officedocument.themeOverride+xml"/>
  <Override PartName="/ppt/charts/chart16.xml" ContentType="application/vnd.openxmlformats-officedocument.drawingml.chart+xml"/>
  <Override PartName="/ppt/theme/themeOverride14.xml" ContentType="application/vnd.openxmlformats-officedocument.themeOverr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theme/themeOverride15.xml" ContentType="application/vnd.openxmlformats-officedocument.themeOverride+xml"/>
  <Override PartName="/ppt/charts/chart19.xml" ContentType="application/vnd.openxmlformats-officedocument.drawingml.chart+xml"/>
  <Override PartName="/ppt/theme/themeOverride16.xml" ContentType="application/vnd.openxmlformats-officedocument.themeOverride+xml"/>
  <Override PartName="/ppt/charts/chart20.xml" ContentType="application/vnd.openxmlformats-officedocument.drawingml.chart+xml"/>
  <Override PartName="/ppt/theme/themeOverride17.xml" ContentType="application/vnd.openxmlformats-officedocument.themeOverride+xml"/>
  <Override PartName="/ppt/charts/chart21.xml" ContentType="application/vnd.openxmlformats-officedocument.drawingml.chart+xml"/>
  <Override PartName="/ppt/theme/themeOverride18.xml" ContentType="application/vnd.openxmlformats-officedocument.themeOverride+xml"/>
  <Override PartName="/ppt/charts/chart22.xml" ContentType="application/vnd.openxmlformats-officedocument.drawingml.chart+xml"/>
  <Override PartName="/ppt/theme/themeOverride19.xml" ContentType="application/vnd.openxmlformats-officedocument.themeOverride+xml"/>
  <Override PartName="/ppt/charts/chart23.xml" ContentType="application/vnd.openxmlformats-officedocument.drawingml.chart+xml"/>
  <Override PartName="/ppt/theme/themeOverride20.xml" ContentType="application/vnd.openxmlformats-officedocument.themeOverride+xml"/>
  <Override PartName="/ppt/charts/chart24.xml" ContentType="application/vnd.openxmlformats-officedocument.drawingml.chart+xml"/>
  <Override PartName="/ppt/theme/themeOverride21.xml" ContentType="application/vnd.openxmlformats-officedocument.themeOverride+xml"/>
  <Override PartName="/ppt/charts/chart25.xml" ContentType="application/vnd.openxmlformats-officedocument.drawingml.chart+xml"/>
  <Override PartName="/ppt/theme/themeOverride22.xml" ContentType="application/vnd.openxmlformats-officedocument.themeOverride+xml"/>
  <Override PartName="/ppt/charts/chart26.xml" ContentType="application/vnd.openxmlformats-officedocument.drawingml.chart+xml"/>
  <Override PartName="/ppt/theme/themeOverride23.xml" ContentType="application/vnd.openxmlformats-officedocument.themeOverride+xml"/>
  <Override PartName="/ppt/charts/chart27.xml" ContentType="application/vnd.openxmlformats-officedocument.drawingml.chart+xml"/>
  <Override PartName="/ppt/theme/themeOverride24.xml" ContentType="application/vnd.openxmlformats-officedocument.themeOverride+xml"/>
  <Override PartName="/ppt/charts/chart28.xml" ContentType="application/vnd.openxmlformats-officedocument.drawingml.chart+xml"/>
  <Override PartName="/ppt/theme/themeOverride25.xml" ContentType="application/vnd.openxmlformats-officedocument.themeOverride+xml"/>
  <Override PartName="/ppt/charts/chart29.xml" ContentType="application/vnd.openxmlformats-officedocument.drawingml.chart+xml"/>
  <Override PartName="/ppt/theme/themeOverride26.xml" ContentType="application/vnd.openxmlformats-officedocument.themeOverride+xml"/>
  <Override PartName="/ppt/charts/chart30.xml" ContentType="application/vnd.openxmlformats-officedocument.drawingml.chart+xml"/>
  <Override PartName="/ppt/theme/themeOverride27.xml" ContentType="application/vnd.openxmlformats-officedocument.themeOverride+xml"/>
  <Override PartName="/ppt/charts/chart31.xml" ContentType="application/vnd.openxmlformats-officedocument.drawingml.chart+xml"/>
  <Override PartName="/ppt/theme/themeOverride28.xml" ContentType="application/vnd.openxmlformats-officedocument.themeOverride+xml"/>
  <Override PartName="/ppt/charts/chart32.xml" ContentType="application/vnd.openxmlformats-officedocument.drawingml.chart+xml"/>
  <Override PartName="/ppt/theme/themeOverride29.xml" ContentType="application/vnd.openxmlformats-officedocument.themeOverride+xml"/>
  <Override PartName="/ppt/charts/chart33.xml" ContentType="application/vnd.openxmlformats-officedocument.drawingml.chart+xml"/>
  <Override PartName="/ppt/theme/themeOverride30.xml" ContentType="application/vnd.openxmlformats-officedocument.themeOverride+xml"/>
  <Override PartName="/ppt/charts/chart34.xml" ContentType="application/vnd.openxmlformats-officedocument.drawingml.chart+xml"/>
  <Override PartName="/ppt/theme/themeOverride31.xml" ContentType="application/vnd.openxmlformats-officedocument.themeOverride+xml"/>
  <Override PartName="/ppt/charts/chart35.xml" ContentType="application/vnd.openxmlformats-officedocument.drawingml.chart+xml"/>
  <Override PartName="/ppt/theme/themeOverride32.xml" ContentType="application/vnd.openxmlformats-officedocument.themeOverride+xml"/>
  <Override PartName="/ppt/charts/chart36.xml" ContentType="application/vnd.openxmlformats-officedocument.drawingml.chart+xml"/>
  <Override PartName="/ppt/theme/themeOverride33.xml" ContentType="application/vnd.openxmlformats-officedocument.themeOverride+xml"/>
  <Override PartName="/ppt/charts/chart37.xml" ContentType="application/vnd.openxmlformats-officedocument.drawingml.chart+xml"/>
  <Override PartName="/ppt/theme/themeOverride34.xml" ContentType="application/vnd.openxmlformats-officedocument.themeOverride+xml"/>
  <Override PartName="/ppt/charts/chart38.xml" ContentType="application/vnd.openxmlformats-officedocument.drawingml.chart+xml"/>
  <Override PartName="/ppt/theme/themeOverride35.xml" ContentType="application/vnd.openxmlformats-officedocument.themeOverride+xml"/>
  <Override PartName="/ppt/charts/chart39.xml" ContentType="application/vnd.openxmlformats-officedocument.drawingml.chart+xml"/>
  <Override PartName="/ppt/theme/themeOverride36.xml" ContentType="application/vnd.openxmlformats-officedocument.themeOverride+xml"/>
  <Override PartName="/ppt/charts/chart40.xml" ContentType="application/vnd.openxmlformats-officedocument.drawingml.chart+xml"/>
  <Override PartName="/ppt/theme/themeOverride37.xml" ContentType="application/vnd.openxmlformats-officedocument.themeOverride+xml"/>
  <Override PartName="/ppt/charts/chart41.xml" ContentType="application/vnd.openxmlformats-officedocument.drawingml.chart+xml"/>
  <Override PartName="/ppt/theme/themeOverride38.xml" ContentType="application/vnd.openxmlformats-officedocument.themeOverride+xml"/>
  <Override PartName="/ppt/charts/chart42.xml" ContentType="application/vnd.openxmlformats-officedocument.drawingml.chart+xml"/>
  <Override PartName="/ppt/theme/themeOverride39.xml" ContentType="application/vnd.openxmlformats-officedocument.themeOverride+xml"/>
  <Override PartName="/ppt/charts/chart43.xml" ContentType="application/vnd.openxmlformats-officedocument.drawingml.chart+xml"/>
  <Override PartName="/ppt/theme/themeOverride40.xml" ContentType="application/vnd.openxmlformats-officedocument.themeOverride+xml"/>
  <Override PartName="/ppt/charts/chart44.xml" ContentType="application/vnd.openxmlformats-officedocument.drawingml.chart+xml"/>
  <Override PartName="/ppt/theme/themeOverride41.xml" ContentType="application/vnd.openxmlformats-officedocument.themeOverride+xml"/>
  <Override PartName="/ppt/charts/chart45.xml" ContentType="application/vnd.openxmlformats-officedocument.drawingml.chart+xml"/>
  <Override PartName="/ppt/theme/themeOverride42.xml" ContentType="application/vnd.openxmlformats-officedocument.themeOverride+xml"/>
  <Override PartName="/ppt/charts/chart46.xml" ContentType="application/vnd.openxmlformats-officedocument.drawingml.chart+xml"/>
  <Override PartName="/ppt/theme/themeOverride43.xml" ContentType="application/vnd.openxmlformats-officedocument.themeOverride+xml"/>
  <Override PartName="/ppt/charts/chart47.xml" ContentType="application/vnd.openxmlformats-officedocument.drawingml.chart+xml"/>
  <Override PartName="/ppt/theme/themeOverride44.xml" ContentType="application/vnd.openxmlformats-officedocument.themeOverride+xml"/>
  <Override PartName="/ppt/charts/chart48.xml" ContentType="application/vnd.openxmlformats-officedocument.drawingml.chart+xml"/>
  <Override PartName="/ppt/theme/themeOverride45.xml" ContentType="application/vnd.openxmlformats-officedocument.themeOverride+xml"/>
  <Override PartName="/ppt/charts/chart49.xml" ContentType="application/vnd.openxmlformats-officedocument.drawingml.chart+xml"/>
  <Override PartName="/ppt/theme/themeOverride46.xml" ContentType="application/vnd.openxmlformats-officedocument.themeOverride+xml"/>
  <Override PartName="/ppt/charts/chart50.xml" ContentType="application/vnd.openxmlformats-officedocument.drawingml.chart+xml"/>
  <Override PartName="/ppt/theme/themeOverride47.xml" ContentType="application/vnd.openxmlformats-officedocument.themeOverride+xml"/>
  <Override PartName="/ppt/charts/chart51.xml" ContentType="application/vnd.openxmlformats-officedocument.drawingml.chart+xml"/>
  <Override PartName="/ppt/theme/themeOverride48.xml" ContentType="application/vnd.openxmlformats-officedocument.themeOverride+xml"/>
  <Override PartName="/ppt/charts/chart52.xml" ContentType="application/vnd.openxmlformats-officedocument.drawingml.chart+xml"/>
  <Override PartName="/ppt/theme/themeOverride49.xml" ContentType="application/vnd.openxmlformats-officedocument.themeOverride+xml"/>
  <Override PartName="/ppt/charts/chart53.xml" ContentType="application/vnd.openxmlformats-officedocument.drawingml.chart+xml"/>
  <Override PartName="/ppt/theme/themeOverride50.xml" ContentType="application/vnd.openxmlformats-officedocument.themeOverride+xml"/>
  <Override PartName="/ppt/charts/chart54.xml" ContentType="application/vnd.openxmlformats-officedocument.drawingml.chart+xml"/>
  <Override PartName="/ppt/theme/themeOverride51.xml" ContentType="application/vnd.openxmlformats-officedocument.themeOverride+xml"/>
  <Override PartName="/ppt/charts/chart55.xml" ContentType="application/vnd.openxmlformats-officedocument.drawingml.chart+xml"/>
  <Override PartName="/ppt/theme/themeOverride52.xml" ContentType="application/vnd.openxmlformats-officedocument.themeOverride+xml"/>
  <Override PartName="/ppt/charts/chart56.xml" ContentType="application/vnd.openxmlformats-officedocument.drawingml.chart+xml"/>
  <Override PartName="/ppt/theme/themeOverride53.xml" ContentType="application/vnd.openxmlformats-officedocument.themeOverride+xml"/>
  <Override PartName="/ppt/charts/chart57.xml" ContentType="application/vnd.openxmlformats-officedocument.drawingml.chart+xml"/>
  <Override PartName="/ppt/theme/themeOverride54.xml" ContentType="application/vnd.openxmlformats-officedocument.themeOverride+xml"/>
  <Override PartName="/ppt/charts/chart58.xml" ContentType="application/vnd.openxmlformats-officedocument.drawingml.chart+xml"/>
  <Override PartName="/ppt/theme/themeOverride55.xml" ContentType="application/vnd.openxmlformats-officedocument.themeOverride+xml"/>
  <Override PartName="/ppt/charts/chart59.xml" ContentType="application/vnd.openxmlformats-officedocument.drawingml.chart+xml"/>
  <Override PartName="/ppt/theme/themeOverride56.xml" ContentType="application/vnd.openxmlformats-officedocument.themeOverride+xml"/>
  <Override PartName="/ppt/charts/chart60.xml" ContentType="application/vnd.openxmlformats-officedocument.drawingml.chart+xml"/>
  <Override PartName="/ppt/theme/themeOverride57.xml" ContentType="application/vnd.openxmlformats-officedocument.themeOverride+xml"/>
  <Override PartName="/ppt/charts/chart61.xml" ContentType="application/vnd.openxmlformats-officedocument.drawingml.chart+xml"/>
  <Override PartName="/ppt/theme/themeOverride5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61"/>
  </p:handoutMasterIdLst>
  <p:sldIdLst>
    <p:sldId id="306" r:id="rId5"/>
    <p:sldId id="363" r:id="rId6"/>
    <p:sldId id="307" r:id="rId7"/>
    <p:sldId id="308" r:id="rId8"/>
    <p:sldId id="492" r:id="rId9"/>
    <p:sldId id="491" r:id="rId10"/>
    <p:sldId id="493" r:id="rId11"/>
    <p:sldId id="290" r:id="rId12"/>
    <p:sldId id="494" r:id="rId13"/>
    <p:sldId id="529" r:id="rId14"/>
    <p:sldId id="526" r:id="rId15"/>
    <p:sldId id="536" r:id="rId16"/>
    <p:sldId id="537" r:id="rId17"/>
    <p:sldId id="538" r:id="rId18"/>
    <p:sldId id="539" r:id="rId19"/>
    <p:sldId id="540" r:id="rId20"/>
    <p:sldId id="541" r:id="rId21"/>
    <p:sldId id="291" r:id="rId22"/>
    <p:sldId id="535" r:id="rId23"/>
    <p:sldId id="531" r:id="rId24"/>
    <p:sldId id="532" r:id="rId25"/>
    <p:sldId id="544" r:id="rId26"/>
    <p:sldId id="496" r:id="rId27"/>
    <p:sldId id="497" r:id="rId28"/>
    <p:sldId id="498" r:id="rId29"/>
    <p:sldId id="468" r:id="rId30"/>
    <p:sldId id="499" r:id="rId31"/>
    <p:sldId id="500" r:id="rId32"/>
    <p:sldId id="501" r:id="rId33"/>
    <p:sldId id="502" r:id="rId34"/>
    <p:sldId id="504" r:id="rId35"/>
    <p:sldId id="505" r:id="rId36"/>
    <p:sldId id="506" r:id="rId37"/>
    <p:sldId id="507" r:id="rId38"/>
    <p:sldId id="508" r:id="rId39"/>
    <p:sldId id="509" r:id="rId40"/>
    <p:sldId id="510" r:id="rId41"/>
    <p:sldId id="293" r:id="rId42"/>
    <p:sldId id="511" r:id="rId43"/>
    <p:sldId id="512" r:id="rId44"/>
    <p:sldId id="513" r:id="rId45"/>
    <p:sldId id="542" r:id="rId46"/>
    <p:sldId id="543" r:id="rId47"/>
    <p:sldId id="514" r:id="rId48"/>
    <p:sldId id="294" r:id="rId49"/>
    <p:sldId id="515" r:id="rId50"/>
    <p:sldId id="449" r:id="rId51"/>
    <p:sldId id="517" r:id="rId52"/>
    <p:sldId id="518" r:id="rId53"/>
    <p:sldId id="519" r:id="rId54"/>
    <p:sldId id="520" r:id="rId55"/>
    <p:sldId id="521" r:id="rId56"/>
    <p:sldId id="522" r:id="rId57"/>
    <p:sldId id="523" r:id="rId58"/>
    <p:sldId id="524" r:id="rId59"/>
    <p:sldId id="288" r:id="rId60"/>
  </p:sldIdLst>
  <p:sldSz cx="10693400" cy="7561263"/>
  <p:notesSz cx="6797675" cy="987266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BBE0E3"/>
    <a:srgbClr val="8EB4E3"/>
    <a:srgbClr val="0070C0"/>
    <a:srgbClr val="4597A0"/>
    <a:srgbClr val="97B9E0"/>
    <a:srgbClr val="F79646"/>
    <a:srgbClr val="BF8041"/>
    <a:srgbClr val="3399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9197" autoAdjust="0"/>
  </p:normalViewPr>
  <p:slideViewPr>
    <p:cSldViewPr>
      <p:cViewPr varScale="1">
        <p:scale>
          <a:sx n="58" d="100"/>
          <a:sy n="58" d="100"/>
        </p:scale>
        <p:origin x="1152" y="40"/>
      </p:cViewPr>
      <p:guideLst>
        <p:guide orient="horz" pos="2382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86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1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2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3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4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5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16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oleObject" Target="file:///D:\AutoEntreprise\Fagerh\Rapports\2019\Rapport_Activit&#233;_National.xlsx" TargetMode="External"/><Relationship Id="rId1" Type="http://schemas.openxmlformats.org/officeDocument/2006/relationships/themeOverride" Target="../theme/themeOverride17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18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0.xlsx"/><Relationship Id="rId1" Type="http://schemas.openxmlformats.org/officeDocument/2006/relationships/themeOverride" Target="../theme/themeOverride19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1.xlsx"/><Relationship Id="rId1" Type="http://schemas.openxmlformats.org/officeDocument/2006/relationships/themeOverride" Target="../theme/themeOverride20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21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3.xlsx"/><Relationship Id="rId1" Type="http://schemas.openxmlformats.org/officeDocument/2006/relationships/themeOverride" Target="../theme/themeOverride22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4.xlsx"/><Relationship Id="rId1" Type="http://schemas.openxmlformats.org/officeDocument/2006/relationships/themeOverride" Target="../theme/themeOverride23.xm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5.xlsx"/><Relationship Id="rId1" Type="http://schemas.openxmlformats.org/officeDocument/2006/relationships/themeOverride" Target="../theme/themeOverride24.xml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6.xlsx"/><Relationship Id="rId1" Type="http://schemas.openxmlformats.org/officeDocument/2006/relationships/themeOverride" Target="../theme/themeOverride25.xm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7.xlsx"/><Relationship Id="rId1" Type="http://schemas.openxmlformats.org/officeDocument/2006/relationships/themeOverride" Target="../theme/themeOverride26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8.xlsx"/><Relationship Id="rId1" Type="http://schemas.openxmlformats.org/officeDocument/2006/relationships/themeOverride" Target="../theme/themeOverride27.xml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9.xlsx"/><Relationship Id="rId1" Type="http://schemas.openxmlformats.org/officeDocument/2006/relationships/themeOverride" Target="../theme/themeOverride28.xml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0.xlsx"/><Relationship Id="rId1" Type="http://schemas.openxmlformats.org/officeDocument/2006/relationships/themeOverride" Target="../theme/themeOverride29.xml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1.xlsx"/><Relationship Id="rId1" Type="http://schemas.openxmlformats.org/officeDocument/2006/relationships/themeOverride" Target="../theme/themeOverride30.xml"/></Relationships>
</file>

<file path=ppt/charts/_rels/chart3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2.xlsx"/><Relationship Id="rId1" Type="http://schemas.openxmlformats.org/officeDocument/2006/relationships/themeOverride" Target="../theme/themeOverride31.xml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3.xlsx"/><Relationship Id="rId1" Type="http://schemas.openxmlformats.org/officeDocument/2006/relationships/themeOverride" Target="../theme/themeOverride32.xml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4.xlsx"/><Relationship Id="rId1" Type="http://schemas.openxmlformats.org/officeDocument/2006/relationships/themeOverride" Target="../theme/themeOverride33.xml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5.xlsx"/><Relationship Id="rId1" Type="http://schemas.openxmlformats.org/officeDocument/2006/relationships/themeOverride" Target="../theme/themeOverride34.xml"/></Relationships>
</file>

<file path=ppt/charts/_rels/chart3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6.xlsx"/><Relationship Id="rId1" Type="http://schemas.openxmlformats.org/officeDocument/2006/relationships/themeOverride" Target="../theme/themeOverride35.xml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7.xlsx"/><Relationship Id="rId1" Type="http://schemas.openxmlformats.org/officeDocument/2006/relationships/themeOverride" Target="../theme/themeOverride36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4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8.xlsx"/><Relationship Id="rId1" Type="http://schemas.openxmlformats.org/officeDocument/2006/relationships/themeOverride" Target="../theme/themeOverride37.xml"/></Relationships>
</file>

<file path=ppt/charts/_rels/chart4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9.xlsx"/><Relationship Id="rId1" Type="http://schemas.openxmlformats.org/officeDocument/2006/relationships/themeOverride" Target="../theme/themeOverride38.xml"/></Relationships>
</file>

<file path=ppt/charts/_rels/chart4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0.xlsx"/><Relationship Id="rId1" Type="http://schemas.openxmlformats.org/officeDocument/2006/relationships/themeOverride" Target="../theme/themeOverride39.xml"/></Relationships>
</file>

<file path=ppt/charts/_rels/chart4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1.xlsx"/><Relationship Id="rId1" Type="http://schemas.openxmlformats.org/officeDocument/2006/relationships/themeOverride" Target="../theme/themeOverride40.xml"/></Relationships>
</file>

<file path=ppt/charts/_rels/chart4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2.xlsx"/><Relationship Id="rId1" Type="http://schemas.openxmlformats.org/officeDocument/2006/relationships/themeOverride" Target="../theme/themeOverride41.xml"/></Relationships>
</file>

<file path=ppt/charts/_rels/chart4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3.xlsx"/><Relationship Id="rId1" Type="http://schemas.openxmlformats.org/officeDocument/2006/relationships/themeOverride" Target="../theme/themeOverride42.xml"/></Relationships>
</file>

<file path=ppt/charts/_rels/chart4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4.xlsx"/><Relationship Id="rId1" Type="http://schemas.openxmlformats.org/officeDocument/2006/relationships/themeOverride" Target="../theme/themeOverride43.xml"/></Relationships>
</file>

<file path=ppt/charts/_rels/chart4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5.xlsx"/><Relationship Id="rId1" Type="http://schemas.openxmlformats.org/officeDocument/2006/relationships/themeOverride" Target="../theme/themeOverride44.xml"/></Relationships>
</file>

<file path=ppt/charts/_rels/chart4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6.xlsx"/><Relationship Id="rId1" Type="http://schemas.openxmlformats.org/officeDocument/2006/relationships/themeOverride" Target="../theme/themeOverride45.xml"/></Relationships>
</file>

<file path=ppt/charts/_rels/chart4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7.xlsx"/><Relationship Id="rId1" Type="http://schemas.openxmlformats.org/officeDocument/2006/relationships/themeOverride" Target="../theme/themeOverride46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5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8.xlsx"/><Relationship Id="rId1" Type="http://schemas.openxmlformats.org/officeDocument/2006/relationships/themeOverride" Target="../theme/themeOverride47.xml"/></Relationships>
</file>

<file path=ppt/charts/_rels/chart5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9.xlsx"/><Relationship Id="rId1" Type="http://schemas.openxmlformats.org/officeDocument/2006/relationships/themeOverride" Target="../theme/themeOverride48.xml"/></Relationships>
</file>

<file path=ppt/charts/_rels/chart5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0.xlsx"/><Relationship Id="rId1" Type="http://schemas.openxmlformats.org/officeDocument/2006/relationships/themeOverride" Target="../theme/themeOverride49.xml"/></Relationships>
</file>

<file path=ppt/charts/_rels/chart5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1.xlsx"/><Relationship Id="rId1" Type="http://schemas.openxmlformats.org/officeDocument/2006/relationships/themeOverride" Target="../theme/themeOverride50.xml"/></Relationships>
</file>

<file path=ppt/charts/_rels/chart5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2.xlsx"/><Relationship Id="rId1" Type="http://schemas.openxmlformats.org/officeDocument/2006/relationships/themeOverride" Target="../theme/themeOverride51.xml"/></Relationships>
</file>

<file path=ppt/charts/_rels/chart5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3.xlsx"/><Relationship Id="rId1" Type="http://schemas.openxmlformats.org/officeDocument/2006/relationships/themeOverride" Target="../theme/themeOverride52.xml"/></Relationships>
</file>

<file path=ppt/charts/_rels/chart5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4.xlsx"/><Relationship Id="rId1" Type="http://schemas.openxmlformats.org/officeDocument/2006/relationships/themeOverride" Target="../theme/themeOverride53.xml"/></Relationships>
</file>

<file path=ppt/charts/_rels/chart5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5.xlsx"/><Relationship Id="rId1" Type="http://schemas.openxmlformats.org/officeDocument/2006/relationships/themeOverride" Target="../theme/themeOverride54.xml"/></Relationships>
</file>

<file path=ppt/charts/_rels/chart5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6.xlsx"/><Relationship Id="rId1" Type="http://schemas.openxmlformats.org/officeDocument/2006/relationships/themeOverride" Target="../theme/themeOverride55.xml"/></Relationships>
</file>

<file path=ppt/charts/_rels/chart5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7.xlsx"/><Relationship Id="rId1" Type="http://schemas.openxmlformats.org/officeDocument/2006/relationships/themeOverride" Target="../theme/themeOverride56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6.xml"/></Relationships>
</file>

<file path=ppt/charts/_rels/chart6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8.xlsx"/><Relationship Id="rId1" Type="http://schemas.openxmlformats.org/officeDocument/2006/relationships/themeOverride" Target="../theme/themeOverride57.xml"/></Relationships>
</file>

<file path=ppt/charts/_rels/chart6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9.xlsx"/><Relationship Id="rId1" Type="http://schemas.openxmlformats.org/officeDocument/2006/relationships/themeOverride" Target="../theme/themeOverride58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25394880366827927"/>
          <c:y val="0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A!$A$2</c:f>
              <c:strCache>
                <c:ptCount val="1"/>
                <c:pt idx="0">
                  <c:v>Nombre de services</c:v>
                </c:pt>
              </c:strCache>
            </c:strRef>
          </c:tx>
          <c:dPt>
            <c:idx val="0"/>
            <c:bubble3D val="0"/>
            <c:explosion val="9"/>
            <c:extLst>
              <c:ext xmlns:c16="http://schemas.microsoft.com/office/drawing/2014/chart" uri="{C3380CC4-5D6E-409C-BE32-E72D297353CC}">
                <c16:uniqueId val="{00000000-1AB1-4710-ABE5-8BD42F87326F}"/>
              </c:ext>
            </c:extLst>
          </c:dPt>
          <c:dPt>
            <c:idx val="1"/>
            <c:bubble3D val="0"/>
            <c:explosion val="7"/>
            <c:spPr>
              <a:solidFill>
                <a:srgbClr val="F79646"/>
              </a:solidFill>
            </c:spPr>
            <c:extLst>
              <c:ext xmlns:c16="http://schemas.microsoft.com/office/drawing/2014/chart" uri="{C3380CC4-5D6E-409C-BE32-E72D297353CC}">
                <c16:uniqueId val="{00000002-1AB1-4710-ABE5-8BD42F87326F}"/>
              </c:ext>
            </c:extLst>
          </c:dPt>
          <c:dPt>
            <c:idx val="2"/>
            <c:bubble3D val="0"/>
            <c:explosion val="5"/>
            <c:spPr>
              <a:solidFill>
                <a:srgbClr val="FFFFFF">
                  <a:lumMod val="8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4-1AB1-4710-ABE5-8BD42F87326F}"/>
              </c:ext>
            </c:extLst>
          </c:dPt>
          <c:dLbls>
            <c:dLbl>
              <c:idx val="0"/>
              <c:layout>
                <c:manualLayout>
                  <c:x val="6.8839952126531392E-2"/>
                  <c:y val="7.4983802262568164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rgbClr val="3399FF"/>
                        </a:solidFill>
                      </a:rPr>
                      <a:t>UEROS
18%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1AB1-4710-ABE5-8BD42F87326F}"/>
                </c:ext>
              </c:extLst>
            </c:dLbl>
            <c:dLbl>
              <c:idx val="1"/>
              <c:layout>
                <c:manualLayout>
                  <c:x val="2.3101978568037893E-2"/>
                  <c:y val="-5.5718795911350065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rgbClr val="F79646"/>
                        </a:solidFill>
                      </a:rPr>
                      <a:t>ESPO
34%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1AB1-4710-ABE5-8BD42F87326F}"/>
                </c:ext>
              </c:extLst>
            </c:dLbl>
            <c:dLbl>
              <c:idx val="2"/>
              <c:layout>
                <c:manualLayout>
                  <c:x val="-2.6943092181676783E-2"/>
                  <c:y val="3.0357969997243543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ESRP
48%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1AB1-4710-ABE5-8BD42F87326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A!$B$1:$D$1</c:f>
              <c:strCache>
                <c:ptCount val="3"/>
                <c:pt idx="0">
                  <c:v>UEROS</c:v>
                </c:pt>
                <c:pt idx="1">
                  <c:v>CPO</c:v>
                </c:pt>
                <c:pt idx="2">
                  <c:v>CRP</c:v>
                </c:pt>
              </c:strCache>
            </c:strRef>
          </c:cat>
          <c:val>
            <c:numRef>
              <c:f>A!$B$2:$D$2</c:f>
              <c:numCache>
                <c:formatCode>#,##0</c:formatCode>
                <c:ptCount val="3"/>
                <c:pt idx="0">
                  <c:v>30</c:v>
                </c:pt>
                <c:pt idx="1">
                  <c:v>56</c:v>
                </c:pt>
                <c:pt idx="2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AB1-4710-ABE5-8BD42F87326F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softEdge">
      <a:bevelT w="0" h="12700" prst="relaxedInset"/>
    </a:sp3d>
  </c:sp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A!$J$36</c:f>
              <c:strCache>
                <c:ptCount val="1"/>
                <c:pt idx="0">
                  <c:v>Nombre de précos</c:v>
                </c:pt>
              </c:strCache>
            </c:strRef>
          </c:tx>
          <c:spPr>
            <a:solidFill>
              <a:srgbClr val="BBE0E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fr-FR" sz="1050" b="1" i="0" u="none" strike="noStrike" kern="1200" baseline="0">
                    <a:solidFill>
                      <a:srgbClr val="4597A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A!$I$37:$I$43</c:f>
              <c:strCache>
                <c:ptCount val="7"/>
                <c:pt idx="0">
                  <c:v>Orientation en SAVS, SAMSAH…</c:v>
                </c:pt>
                <c:pt idx="1">
                  <c:v>Orientation en ESAT</c:v>
                </c:pt>
                <c:pt idx="2">
                  <c:v>Recherche directe d'emploi (Cap emploi, Pôle emploi, Mission locale…)</c:v>
                </c:pt>
                <c:pt idx="3">
                  <c:v>Poursuite du parcours dans UEROS</c:v>
                </c:pt>
                <c:pt idx="4">
                  <c:v>Soins psychologiques ou psychiatriques</c:v>
                </c:pt>
                <c:pt idx="5">
                  <c:v>Orientation vers vie sociale : bénévolat, association, loisirs</c:v>
                </c:pt>
                <c:pt idx="6">
                  <c:v>Orientation en UEROS</c:v>
                </c:pt>
              </c:strCache>
            </c:strRef>
          </c:cat>
          <c:val>
            <c:numRef>
              <c:f>A!$J$37:$J$43</c:f>
              <c:numCache>
                <c:formatCode>#,##0</c:formatCode>
                <c:ptCount val="7"/>
                <c:pt idx="0">
                  <c:v>145</c:v>
                </c:pt>
                <c:pt idx="1">
                  <c:v>99</c:v>
                </c:pt>
                <c:pt idx="2">
                  <c:v>89</c:v>
                </c:pt>
                <c:pt idx="3">
                  <c:v>88</c:v>
                </c:pt>
                <c:pt idx="4">
                  <c:v>77</c:v>
                </c:pt>
                <c:pt idx="5">
                  <c:v>55</c:v>
                </c:pt>
                <c:pt idx="6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90-4853-9737-D93E1F7A1C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42087808"/>
        <c:axId val="242089344"/>
      </c:barChart>
      <c:catAx>
        <c:axId val="2420878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42089344"/>
        <c:crosses val="autoZero"/>
        <c:auto val="1"/>
        <c:lblAlgn val="ctr"/>
        <c:lblOffset val="100"/>
        <c:noMultiLvlLbl val="0"/>
      </c:catAx>
      <c:valAx>
        <c:axId val="242089344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242087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267109601280608"/>
          <c:y val="6.2935841267234394E-2"/>
          <c:w val="0.59506915115847847"/>
          <c:h val="0.931487483677337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UEROS!$D$85</c:f>
              <c:strCache>
                <c:ptCount val="1"/>
                <c:pt idx="0">
                  <c:v>Nombre d'établissements</c:v>
                </c:pt>
              </c:strCache>
            </c:strRef>
          </c:tx>
          <c:spPr>
            <a:solidFill>
              <a:srgbClr val="BBE0E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4597A0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UEROS!$A$86:$A$93</c:f>
              <c:strCache>
                <c:ptCount val="8"/>
                <c:pt idx="0">
                  <c:v>Mission d'information réalisée par d'autres</c:v>
                </c:pt>
                <c:pt idx="1">
                  <c:v>Réunion d'information auprès des personnes</c:v>
                </c:pt>
                <c:pt idx="2">
                  <c:v>Réunion d'information auprès des partenaires</c:v>
                </c:pt>
                <c:pt idx="3">
                  <c:v>Guichet d'accueil</c:v>
                </c:pt>
                <c:pt idx="4">
                  <c:v>Action de sensibilisation et/ou d'information</c:v>
                </c:pt>
                <c:pt idx="5">
                  <c:v>Site internet</c:v>
                </c:pt>
                <c:pt idx="6">
                  <c:v>Entretien individuel</c:v>
                </c:pt>
                <c:pt idx="7">
                  <c:v>Accueil téléphonique</c:v>
                </c:pt>
              </c:strCache>
            </c:strRef>
          </c:cat>
          <c:val>
            <c:numRef>
              <c:f>UEROS!$D$86:$D$93</c:f>
              <c:numCache>
                <c:formatCode>0.00%</c:formatCode>
                <c:ptCount val="8"/>
                <c:pt idx="0">
                  <c:v>0.23333333333333334</c:v>
                </c:pt>
                <c:pt idx="1">
                  <c:v>0.53333333333333333</c:v>
                </c:pt>
                <c:pt idx="2">
                  <c:v>0.53333333333333333</c:v>
                </c:pt>
                <c:pt idx="3">
                  <c:v>0.6</c:v>
                </c:pt>
                <c:pt idx="4">
                  <c:v>0.7</c:v>
                </c:pt>
                <c:pt idx="5">
                  <c:v>0.73333333333333328</c:v>
                </c:pt>
                <c:pt idx="6">
                  <c:v>0.8</c:v>
                </c:pt>
                <c:pt idx="7">
                  <c:v>0.83333333333333337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B0-4B41-80C1-A2C5D1D431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42120192"/>
        <c:axId val="242118656"/>
      </c:barChart>
      <c:valAx>
        <c:axId val="242118656"/>
        <c:scaling>
          <c:orientation val="minMax"/>
        </c:scaling>
        <c:delete val="1"/>
        <c:axPos val="b"/>
        <c:majorGridlines/>
        <c:numFmt formatCode="0.00%" sourceLinked="1"/>
        <c:majorTickMark val="out"/>
        <c:minorTickMark val="none"/>
        <c:tickLblPos val="nextTo"/>
        <c:crossAx val="242120192"/>
        <c:crosses val="autoZero"/>
        <c:crossBetween val="between"/>
      </c:valAx>
      <c:catAx>
        <c:axId val="24212019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24211865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197035229751213"/>
          <c:y val="2.203866673528555E-2"/>
          <c:w val="0.48204373220953017"/>
          <c:h val="0.8905902938603262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A!$B$114</c:f>
              <c:strCache>
                <c:ptCount val="1"/>
                <c:pt idx="0">
                  <c:v>Nbre/Type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14 %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4AA-4648-8942-52D6373EA30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36 %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4AA-4648-8942-52D6373EA30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40 %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84AA-4648-8942-52D6373EA30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64 %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4AA-4648-8942-52D6373EA3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4597A0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A!$A$115:$A$118</c:f>
              <c:strCache>
                <c:ptCount val="4"/>
                <c:pt idx="0">
                  <c:v>trois à cinq jours</c:v>
                </c:pt>
                <c:pt idx="1">
                  <c:v>un à deux jours</c:v>
                </c:pt>
                <c:pt idx="2">
                  <c:v>une demi-journée</c:v>
                </c:pt>
                <c:pt idx="3">
                  <c:v>variables en fonction des besoins des personnes</c:v>
                </c:pt>
              </c:strCache>
            </c:strRef>
          </c:cat>
          <c:val>
            <c:numRef>
              <c:f>A!$B$115:$B$118</c:f>
              <c:numCache>
                <c:formatCode>##0</c:formatCode>
                <c:ptCount val="4"/>
                <c:pt idx="0">
                  <c:v>3</c:v>
                </c:pt>
                <c:pt idx="1">
                  <c:v>8</c:v>
                </c:pt>
                <c:pt idx="2">
                  <c:v>9</c:v>
                </c:pt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4AA-4648-8942-52D6373EA3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41806336"/>
        <c:axId val="241804800"/>
      </c:barChart>
      <c:valAx>
        <c:axId val="241804800"/>
        <c:scaling>
          <c:orientation val="minMax"/>
        </c:scaling>
        <c:delete val="1"/>
        <c:axPos val="b"/>
        <c:majorGridlines/>
        <c:numFmt formatCode="##0" sourceLinked="1"/>
        <c:majorTickMark val="out"/>
        <c:minorTickMark val="none"/>
        <c:tickLblPos val="nextTo"/>
        <c:crossAx val="241806336"/>
        <c:crosses val="autoZero"/>
        <c:crossBetween val="between"/>
      </c:valAx>
      <c:catAx>
        <c:axId val="24180633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241804800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6466060468167159"/>
          <c:y val="6.1402027546687651E-2"/>
          <c:w val="0.53409733393397685"/>
          <c:h val="0.8943669915563324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PREO!$B$2</c:f>
              <c:strCache>
                <c:ptCount val="1"/>
                <c:pt idx="0">
                  <c:v>Nombre de précos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solidFill>
                      <a:srgbClr val="4597A0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PREO!$A$3:$A$14</c:f>
              <c:strCache>
                <c:ptCount val="12"/>
                <c:pt idx="0">
                  <c:v>Formation en Réadaptation Professionnelle</c:v>
                </c:pt>
                <c:pt idx="1">
                  <c:v>Emploi en milieu ordinaire </c:v>
                </c:pt>
                <c:pt idx="2">
                  <c:v>Préorientation / Préo Spé/ UEROS</c:v>
                </c:pt>
                <c:pt idx="3">
                  <c:v>Autres</c:v>
                </c:pt>
                <c:pt idx="4">
                  <c:v>Formation ordinaire et apprentissage</c:v>
                </c:pt>
                <c:pt idx="5">
                  <c:v>Retour aux soins</c:v>
                </c:pt>
                <c:pt idx="6">
                  <c:v>ESAT</c:v>
                </c:pt>
                <c:pt idx="7">
                  <c:v>Service d'accompagnement social</c:v>
                </c:pt>
                <c:pt idx="8">
                  <c:v>Emploi accompagné</c:v>
                </c:pt>
                <c:pt idx="9">
                  <c:v>Entreprise adaptée</c:v>
                </c:pt>
                <c:pt idx="10">
                  <c:v>Vie sociale: bénévolat, association</c:v>
                </c:pt>
                <c:pt idx="11">
                  <c:v>Maintien dans l'emploi</c:v>
                </c:pt>
              </c:strCache>
            </c:strRef>
          </c:cat>
          <c:val>
            <c:numRef>
              <c:f>PREO!$B$3:$B$14</c:f>
              <c:numCache>
                <c:formatCode>#,##0</c:formatCode>
                <c:ptCount val="12"/>
                <c:pt idx="0">
                  <c:v>1253</c:v>
                </c:pt>
                <c:pt idx="1">
                  <c:v>449</c:v>
                </c:pt>
                <c:pt idx="2">
                  <c:v>395</c:v>
                </c:pt>
                <c:pt idx="3">
                  <c:v>339</c:v>
                </c:pt>
                <c:pt idx="4">
                  <c:v>323</c:v>
                </c:pt>
                <c:pt idx="5">
                  <c:v>273</c:v>
                </c:pt>
                <c:pt idx="6">
                  <c:v>159</c:v>
                </c:pt>
                <c:pt idx="7">
                  <c:v>90</c:v>
                </c:pt>
                <c:pt idx="8">
                  <c:v>61</c:v>
                </c:pt>
                <c:pt idx="9">
                  <c:v>53</c:v>
                </c:pt>
                <c:pt idx="10">
                  <c:v>50</c:v>
                </c:pt>
                <c:pt idx="1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D1-4855-95D8-C5F469E206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42609152"/>
        <c:axId val="242615040"/>
      </c:barChart>
      <c:catAx>
        <c:axId val="2426091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fr-FR"/>
          </a:p>
        </c:txPr>
        <c:crossAx val="242615040"/>
        <c:crosses val="autoZero"/>
        <c:auto val="1"/>
        <c:lblAlgn val="ctr"/>
        <c:lblOffset val="100"/>
        <c:noMultiLvlLbl val="0"/>
      </c:catAx>
      <c:valAx>
        <c:axId val="242615040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242609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6801332419003254"/>
          <c:y val="6.6138473131722667E-3"/>
          <c:w val="0.72488020079131643"/>
          <c:h val="0.914457436247111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PREO!$B$21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1">
                <a:tint val="44000"/>
              </a:schemeClr>
            </a:solidFill>
            <a:ln>
              <a:noFill/>
            </a:ln>
            <a:effectLst/>
          </c:spPr>
          <c:invertIfNegative val="0"/>
          <c:cat>
            <c:strRef>
              <c:f>PREO!$A$23:$A$27</c:f>
              <c:strCache>
                <c:ptCount val="5"/>
                <c:pt idx="0">
                  <c:v>Niveau 6 (Bac +3 ou 4)</c:v>
                </c:pt>
                <c:pt idx="1">
                  <c:v>Niveau 5 (Bac +2, BTS)</c:v>
                </c:pt>
                <c:pt idx="2">
                  <c:v>Niveau 4 (Bac, Bac Pro)</c:v>
                </c:pt>
                <c:pt idx="3">
                  <c:v>Niveau 3 (CAP, BEP)</c:v>
                </c:pt>
                <c:pt idx="4">
                  <c:v>Niveau 2 (infra CAP)</c:v>
                </c:pt>
              </c:strCache>
            </c:strRef>
          </c:cat>
          <c:val>
            <c:numRef>
              <c:f>PREO!$B$23:$B$27</c:f>
              <c:numCache>
                <c:formatCode>0%</c:formatCode>
                <c:ptCount val="5"/>
                <c:pt idx="0">
                  <c:v>3.2213529682466636E-3</c:v>
                </c:pt>
                <c:pt idx="1">
                  <c:v>2.7611596870685689E-2</c:v>
                </c:pt>
                <c:pt idx="2">
                  <c:v>0.28578002761159688</c:v>
                </c:pt>
                <c:pt idx="3">
                  <c:v>0.61251725724804418</c:v>
                </c:pt>
                <c:pt idx="4">
                  <c:v>7.0869765301426593E-2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4C-4CE7-8AA7-BA8F72B49EF9}"/>
            </c:ext>
          </c:extLst>
        </c:ser>
        <c:ser>
          <c:idx val="1"/>
          <c:order val="1"/>
          <c:tx>
            <c:strRef>
              <c:f>PREO!$C$21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>
                <a:tint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PREO!$A$23:$A$27</c:f>
              <c:strCache>
                <c:ptCount val="5"/>
                <c:pt idx="0">
                  <c:v>Niveau 6 (Bac +3 ou 4)</c:v>
                </c:pt>
                <c:pt idx="1">
                  <c:v>Niveau 5 (Bac +2, BTS)</c:v>
                </c:pt>
                <c:pt idx="2">
                  <c:v>Niveau 4 (Bac, Bac Pro)</c:v>
                </c:pt>
                <c:pt idx="3">
                  <c:v>Niveau 3 (CAP, BEP)</c:v>
                </c:pt>
                <c:pt idx="4">
                  <c:v>Niveau 2 (infra CAP)</c:v>
                </c:pt>
              </c:strCache>
            </c:strRef>
          </c:cat>
          <c:val>
            <c:numRef>
              <c:f>PREO!$C$23:$C$27</c:f>
              <c:numCache>
                <c:formatCode>0%</c:formatCode>
                <c:ptCount val="5"/>
                <c:pt idx="0">
                  <c:v>4.1884816753926706E-3</c:v>
                </c:pt>
                <c:pt idx="1">
                  <c:v>3.5602094240837698E-2</c:v>
                </c:pt>
                <c:pt idx="2">
                  <c:v>0.32094240837696336</c:v>
                </c:pt>
                <c:pt idx="3">
                  <c:v>0.54764397905759166</c:v>
                </c:pt>
                <c:pt idx="4">
                  <c:v>9.1623036649214659E-2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4C-4CE7-8AA7-BA8F72B49EF9}"/>
            </c:ext>
          </c:extLst>
        </c:ser>
        <c:ser>
          <c:idx val="2"/>
          <c:order val="2"/>
          <c:tx>
            <c:strRef>
              <c:f>PREO!$D$21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1">
                <a:tint val="72000"/>
              </a:schemeClr>
            </a:solidFill>
            <a:ln>
              <a:noFill/>
            </a:ln>
            <a:effectLst/>
          </c:spPr>
          <c:invertIfNegative val="0"/>
          <c:cat>
            <c:strRef>
              <c:f>PREO!$A$23:$A$27</c:f>
              <c:strCache>
                <c:ptCount val="5"/>
                <c:pt idx="0">
                  <c:v>Niveau 6 (Bac +3 ou 4)</c:v>
                </c:pt>
                <c:pt idx="1">
                  <c:v>Niveau 5 (Bac +2, BTS)</c:v>
                </c:pt>
                <c:pt idx="2">
                  <c:v>Niveau 4 (Bac, Bac Pro)</c:v>
                </c:pt>
                <c:pt idx="3">
                  <c:v>Niveau 3 (CAP, BEP)</c:v>
                </c:pt>
                <c:pt idx="4">
                  <c:v>Niveau 2 (infra CAP)</c:v>
                </c:pt>
              </c:strCache>
            </c:strRef>
          </c:cat>
          <c:val>
            <c:numRef>
              <c:f>PREO!$D$23:$D$27</c:f>
              <c:numCache>
                <c:formatCode>0%</c:formatCode>
                <c:ptCount val="5"/>
                <c:pt idx="0">
                  <c:v>2.9553010712966383E-3</c:v>
                </c:pt>
                <c:pt idx="1">
                  <c:v>5.1348356113779088E-2</c:v>
                </c:pt>
                <c:pt idx="2">
                  <c:v>0.29220539342445512</c:v>
                </c:pt>
                <c:pt idx="3">
                  <c:v>0.55153306243073508</c:v>
                </c:pt>
                <c:pt idx="4">
                  <c:v>0.10195788695973403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4C-4CE7-8AA7-BA8F72B49EF9}"/>
            </c:ext>
          </c:extLst>
        </c:ser>
        <c:ser>
          <c:idx val="3"/>
          <c:order val="3"/>
          <c:tx>
            <c:strRef>
              <c:f>PREO!$E$21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1">
                <a:tint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PREO!$A$23:$A$27</c:f>
              <c:strCache>
                <c:ptCount val="5"/>
                <c:pt idx="0">
                  <c:v>Niveau 6 (Bac +3 ou 4)</c:v>
                </c:pt>
                <c:pt idx="1">
                  <c:v>Niveau 5 (Bac +2, BTS)</c:v>
                </c:pt>
                <c:pt idx="2">
                  <c:v>Niveau 4 (Bac, Bac Pro)</c:v>
                </c:pt>
                <c:pt idx="3">
                  <c:v>Niveau 3 (CAP, BEP)</c:v>
                </c:pt>
                <c:pt idx="4">
                  <c:v>Niveau 2 (infra CAP)</c:v>
                </c:pt>
              </c:strCache>
            </c:strRef>
          </c:cat>
          <c:val>
            <c:numRef>
              <c:f>PREO!$E$23:$E$27</c:f>
              <c:numCache>
                <c:formatCode>0%</c:formatCode>
                <c:ptCount val="5"/>
                <c:pt idx="0">
                  <c:v>9.8695805428269303E-3</c:v>
                </c:pt>
                <c:pt idx="1">
                  <c:v>5.4635178004934788E-2</c:v>
                </c:pt>
                <c:pt idx="2">
                  <c:v>0.30983433204088828</c:v>
                </c:pt>
                <c:pt idx="3">
                  <c:v>0.4462460345435319</c:v>
                </c:pt>
                <c:pt idx="4">
                  <c:v>0.17941487486781812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04C-4CE7-8AA7-BA8F72B49EF9}"/>
            </c:ext>
          </c:extLst>
        </c:ser>
        <c:ser>
          <c:idx val="4"/>
          <c:order val="4"/>
          <c:tx>
            <c:strRef>
              <c:f>PREO!$F$21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PREO!$A$23:$A$27</c:f>
              <c:strCache>
                <c:ptCount val="5"/>
                <c:pt idx="0">
                  <c:v>Niveau 6 (Bac +3 ou 4)</c:v>
                </c:pt>
                <c:pt idx="1">
                  <c:v>Niveau 5 (Bac +2, BTS)</c:v>
                </c:pt>
                <c:pt idx="2">
                  <c:v>Niveau 4 (Bac, Bac Pro)</c:v>
                </c:pt>
                <c:pt idx="3">
                  <c:v>Niveau 3 (CAP, BEP)</c:v>
                </c:pt>
                <c:pt idx="4">
                  <c:v>Niveau 2 (infra CAP)</c:v>
                </c:pt>
              </c:strCache>
            </c:strRef>
          </c:cat>
          <c:val>
            <c:numRef>
              <c:f>PREO!$F$23:$F$27</c:f>
              <c:numCache>
                <c:formatCode>0%</c:formatCode>
                <c:ptCount val="5"/>
                <c:pt idx="0">
                  <c:v>2.3086269744835967E-2</c:v>
                </c:pt>
                <c:pt idx="1">
                  <c:v>4.455245038477116E-2</c:v>
                </c:pt>
                <c:pt idx="2">
                  <c:v>0.37505062778452813</c:v>
                </c:pt>
                <c:pt idx="3">
                  <c:v>0.48035641960307818</c:v>
                </c:pt>
                <c:pt idx="4">
                  <c:v>7.6954232482786558E-2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04C-4CE7-8AA7-BA8F72B49EF9}"/>
            </c:ext>
          </c:extLst>
        </c:ser>
        <c:ser>
          <c:idx val="5"/>
          <c:order val="5"/>
          <c:tx>
            <c:strRef>
              <c:f>PREO!$G$21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PREO!$A$23:$A$27</c:f>
              <c:strCache>
                <c:ptCount val="5"/>
                <c:pt idx="0">
                  <c:v>Niveau 6 (Bac +3 ou 4)</c:v>
                </c:pt>
                <c:pt idx="1">
                  <c:v>Niveau 5 (Bac +2, BTS)</c:v>
                </c:pt>
                <c:pt idx="2">
                  <c:v>Niveau 4 (Bac, Bac Pro)</c:v>
                </c:pt>
                <c:pt idx="3">
                  <c:v>Niveau 3 (CAP, BEP)</c:v>
                </c:pt>
                <c:pt idx="4">
                  <c:v>Niveau 2 (infra CAP)</c:v>
                </c:pt>
              </c:strCache>
            </c:strRef>
          </c:cat>
          <c:val>
            <c:numRef>
              <c:f>PREO!$G$23:$G$27</c:f>
              <c:numCache>
                <c:formatCode>0%</c:formatCode>
                <c:ptCount val="5"/>
                <c:pt idx="0">
                  <c:v>1.6324822101297615E-2</c:v>
                </c:pt>
                <c:pt idx="1">
                  <c:v>6.5717873587275016E-2</c:v>
                </c:pt>
                <c:pt idx="2">
                  <c:v>0.35789033068229387</c:v>
                </c:pt>
                <c:pt idx="3">
                  <c:v>0.49518627040602764</c:v>
                </c:pt>
                <c:pt idx="4">
                  <c:v>6.4880703223105907E-2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04C-4CE7-8AA7-BA8F72B49EF9}"/>
            </c:ext>
          </c:extLst>
        </c:ser>
        <c:ser>
          <c:idx val="6"/>
          <c:order val="6"/>
          <c:tx>
            <c:strRef>
              <c:f>PREO!$H$21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PREO!$A$23:$A$27</c:f>
              <c:strCache>
                <c:ptCount val="5"/>
                <c:pt idx="0">
                  <c:v>Niveau 6 (Bac +3 ou 4)</c:v>
                </c:pt>
                <c:pt idx="1">
                  <c:v>Niveau 5 (Bac +2, BTS)</c:v>
                </c:pt>
                <c:pt idx="2">
                  <c:v>Niveau 4 (Bac, Bac Pro)</c:v>
                </c:pt>
                <c:pt idx="3">
                  <c:v>Niveau 3 (CAP, BEP)</c:v>
                </c:pt>
                <c:pt idx="4">
                  <c:v>Niveau 2 (infra CAP)</c:v>
                </c:pt>
              </c:strCache>
            </c:strRef>
          </c:cat>
          <c:val>
            <c:numRef>
              <c:f>PREO!$H$23:$H$27</c:f>
              <c:numCache>
                <c:formatCode>0%</c:formatCode>
                <c:ptCount val="5"/>
                <c:pt idx="0">
                  <c:v>6.9002123142250533E-3</c:v>
                </c:pt>
                <c:pt idx="1">
                  <c:v>4.9363057324840767E-2</c:v>
                </c:pt>
                <c:pt idx="2">
                  <c:v>0.36464968152866239</c:v>
                </c:pt>
                <c:pt idx="3">
                  <c:v>0.51008492569002128</c:v>
                </c:pt>
                <c:pt idx="4">
                  <c:v>6.9002123142250529E-2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04C-4CE7-8AA7-BA8F72B49EF9}"/>
            </c:ext>
          </c:extLst>
        </c:ser>
        <c:ser>
          <c:idx val="7"/>
          <c:order val="7"/>
          <c:tx>
            <c:strRef>
              <c:f>PREO!$I$21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PREO!$A$23:$A$27</c:f>
              <c:strCache>
                <c:ptCount val="5"/>
                <c:pt idx="0">
                  <c:v>Niveau 6 (Bac +3 ou 4)</c:v>
                </c:pt>
                <c:pt idx="1">
                  <c:v>Niveau 5 (Bac +2, BTS)</c:v>
                </c:pt>
                <c:pt idx="2">
                  <c:v>Niveau 4 (Bac, Bac Pro)</c:v>
                </c:pt>
                <c:pt idx="3">
                  <c:v>Niveau 3 (CAP, BEP)</c:v>
                </c:pt>
                <c:pt idx="4">
                  <c:v>Niveau 2 (infra CAP)</c:v>
                </c:pt>
              </c:strCache>
            </c:strRef>
          </c:cat>
          <c:val>
            <c:numRef>
              <c:f>PREO!$I$23:$I$27</c:f>
              <c:numCache>
                <c:formatCode>0%</c:formatCode>
                <c:ptCount val="5"/>
                <c:pt idx="0">
                  <c:v>5.4189245518966233E-3</c:v>
                </c:pt>
                <c:pt idx="1">
                  <c:v>7.253022092538558E-2</c:v>
                </c:pt>
                <c:pt idx="2">
                  <c:v>0.36681950812838682</c:v>
                </c:pt>
                <c:pt idx="3">
                  <c:v>0.43809920800333474</c:v>
                </c:pt>
                <c:pt idx="4">
                  <c:v>0.11713213839099625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04C-4CE7-8AA7-BA8F72B49EF9}"/>
            </c:ext>
          </c:extLst>
        </c:ser>
        <c:ser>
          <c:idx val="8"/>
          <c:order val="8"/>
          <c:tx>
            <c:strRef>
              <c:f>PREO!$J$21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cat>
            <c:strRef>
              <c:f>PREO!$A$23:$A$27</c:f>
              <c:strCache>
                <c:ptCount val="5"/>
                <c:pt idx="0">
                  <c:v>Niveau 6 (Bac +3 ou 4)</c:v>
                </c:pt>
                <c:pt idx="1">
                  <c:v>Niveau 5 (Bac +2, BTS)</c:v>
                </c:pt>
                <c:pt idx="2">
                  <c:v>Niveau 4 (Bac, Bac Pro)</c:v>
                </c:pt>
                <c:pt idx="3">
                  <c:v>Niveau 3 (CAP, BEP)</c:v>
                </c:pt>
                <c:pt idx="4">
                  <c:v>Niveau 2 (infra CAP)</c:v>
                </c:pt>
              </c:strCache>
            </c:strRef>
          </c:cat>
          <c:val>
            <c:numRef>
              <c:f>PREO!$J$23:$J$27</c:f>
              <c:numCache>
                <c:formatCode>##0.0\ %</c:formatCode>
                <c:ptCount val="5"/>
                <c:pt idx="0">
                  <c:v>3.6866359447009999E-3</c:v>
                </c:pt>
                <c:pt idx="1">
                  <c:v>6.7281105990779994E-2</c:v>
                </c:pt>
                <c:pt idx="2">
                  <c:v>0.37926267281109999</c:v>
                </c:pt>
                <c:pt idx="3">
                  <c:v>0.47926267281110002</c:v>
                </c:pt>
                <c:pt idx="4">
                  <c:v>7.0506912442399997E-2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04C-4CE7-8AA7-BA8F72B49EF9}"/>
            </c:ext>
          </c:extLst>
        </c:ser>
        <c:ser>
          <c:idx val="9"/>
          <c:order val="9"/>
          <c:tx>
            <c:strRef>
              <c:f>PREO!$K$21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cat>
            <c:strRef>
              <c:f>PREO!$A$23:$A$27</c:f>
              <c:strCache>
                <c:ptCount val="5"/>
                <c:pt idx="0">
                  <c:v>Niveau 6 (Bac +3 ou 4)</c:v>
                </c:pt>
                <c:pt idx="1">
                  <c:v>Niveau 5 (Bac +2, BTS)</c:v>
                </c:pt>
                <c:pt idx="2">
                  <c:v>Niveau 4 (Bac, Bac Pro)</c:v>
                </c:pt>
                <c:pt idx="3">
                  <c:v>Niveau 3 (CAP, BEP)</c:v>
                </c:pt>
                <c:pt idx="4">
                  <c:v>Niveau 2 (infra CAP)</c:v>
                </c:pt>
              </c:strCache>
            </c:strRef>
          </c:cat>
          <c:val>
            <c:numRef>
              <c:f>PREO!$K$23:$K$27</c:f>
              <c:numCache>
                <c:formatCode>##0.0\ %</c:formatCode>
                <c:ptCount val="5"/>
                <c:pt idx="0">
                  <c:v>0.03</c:v>
                </c:pt>
                <c:pt idx="1">
                  <c:v>0.12</c:v>
                </c:pt>
                <c:pt idx="2">
                  <c:v>0.37</c:v>
                </c:pt>
                <c:pt idx="3">
                  <c:v>0.41</c:v>
                </c:pt>
                <c:pt idx="4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04C-4CE7-8AA7-BA8F72B49EF9}"/>
            </c:ext>
          </c:extLst>
        </c:ser>
        <c:ser>
          <c:idx val="10"/>
          <c:order val="10"/>
          <c:tx>
            <c:strRef>
              <c:f>PREO!$L$21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PREO!$A$23:$A$27</c:f>
              <c:strCache>
                <c:ptCount val="5"/>
                <c:pt idx="0">
                  <c:v>Niveau 6 (Bac +3 ou 4)</c:v>
                </c:pt>
                <c:pt idx="1">
                  <c:v>Niveau 5 (Bac +2, BTS)</c:v>
                </c:pt>
                <c:pt idx="2">
                  <c:v>Niveau 4 (Bac, Bac Pro)</c:v>
                </c:pt>
                <c:pt idx="3">
                  <c:v>Niveau 3 (CAP, BEP)</c:v>
                </c:pt>
                <c:pt idx="4">
                  <c:v>Niveau 2 (infra CAP)</c:v>
                </c:pt>
              </c:strCache>
            </c:strRef>
          </c:cat>
          <c:val>
            <c:numRef>
              <c:f>PREO!$L$23:$L$27</c:f>
              <c:numCache>
                <c:formatCode>##0.0\ %</c:formatCode>
                <c:ptCount val="5"/>
                <c:pt idx="0">
                  <c:v>3.2997762863540003E-2</c:v>
                </c:pt>
                <c:pt idx="1">
                  <c:v>9.6196868008949998E-2</c:v>
                </c:pt>
                <c:pt idx="2">
                  <c:v>0.3249440715884</c:v>
                </c:pt>
                <c:pt idx="3">
                  <c:v>0.45246085011190001</c:v>
                </c:pt>
                <c:pt idx="4">
                  <c:v>9.2841163310959998E-2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04C-4CE7-8AA7-BA8F72B49E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2773248"/>
        <c:axId val="202774784"/>
      </c:barChart>
      <c:catAx>
        <c:axId val="20277324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2774784"/>
        <c:crosses val="autoZero"/>
        <c:auto val="1"/>
        <c:lblAlgn val="ctr"/>
        <c:lblOffset val="100"/>
        <c:noMultiLvlLbl val="0"/>
      </c:catAx>
      <c:valAx>
        <c:axId val="202774784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02773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469640998808616"/>
          <c:y val="0.9226549614877928"/>
          <c:w val="0.80305741890747773"/>
          <c:h val="5.75035471690829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fr-FR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491635939548154"/>
          <c:y val="7.2719941049133319E-4"/>
          <c:w val="0.8450576624980678"/>
          <c:h val="0.8963957887727873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CRP!$C$3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1">
                <a:tint val="44000"/>
              </a:schemeClr>
            </a:solidFill>
            <a:ln>
              <a:noFill/>
            </a:ln>
            <a:effectLst/>
          </c:spPr>
          <c:invertIfNegative val="0"/>
          <c:cat>
            <c:strRef>
              <c:f>CRP!$B$4:$B$8</c:f>
              <c:strCache>
                <c:ptCount val="5"/>
                <c:pt idx="0">
                  <c:v>Niveau 6 (Bac +3 ou 4)</c:v>
                </c:pt>
                <c:pt idx="1">
                  <c:v>Niveau 5 (Bac +2, BTS)</c:v>
                </c:pt>
                <c:pt idx="2">
                  <c:v>Niveau 4 (Bac, Bac Pro)</c:v>
                </c:pt>
                <c:pt idx="3">
                  <c:v>Niveau 3 (CAP, BEP)</c:v>
                </c:pt>
                <c:pt idx="4">
                  <c:v>Niveau 2 (infra CAP)</c:v>
                </c:pt>
              </c:strCache>
            </c:strRef>
          </c:cat>
          <c:val>
            <c:numRef>
              <c:f>CRP!$C$4:$C$8</c:f>
              <c:numCache>
                <c:formatCode>0%</c:formatCode>
                <c:ptCount val="5"/>
                <c:pt idx="0">
                  <c:v>3.2213529682466636E-3</c:v>
                </c:pt>
                <c:pt idx="1">
                  <c:v>2.7611596870685689E-2</c:v>
                </c:pt>
                <c:pt idx="2">
                  <c:v>0.28578002761159688</c:v>
                </c:pt>
                <c:pt idx="3">
                  <c:v>0.61251725724804418</c:v>
                </c:pt>
                <c:pt idx="4">
                  <c:v>7.0869765301426593E-2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78-4CA6-B936-940DFD1D6CCF}"/>
            </c:ext>
          </c:extLst>
        </c:ser>
        <c:ser>
          <c:idx val="1"/>
          <c:order val="1"/>
          <c:tx>
            <c:strRef>
              <c:f>CRP!$D$3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>
                <a:tint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CRP!$B$4:$B$8</c:f>
              <c:strCache>
                <c:ptCount val="5"/>
                <c:pt idx="0">
                  <c:v>Niveau 6 (Bac +3 ou 4)</c:v>
                </c:pt>
                <c:pt idx="1">
                  <c:v>Niveau 5 (Bac +2, BTS)</c:v>
                </c:pt>
                <c:pt idx="2">
                  <c:v>Niveau 4 (Bac, Bac Pro)</c:v>
                </c:pt>
                <c:pt idx="3">
                  <c:v>Niveau 3 (CAP, BEP)</c:v>
                </c:pt>
                <c:pt idx="4">
                  <c:v>Niveau 2 (infra CAP)</c:v>
                </c:pt>
              </c:strCache>
            </c:strRef>
          </c:cat>
          <c:val>
            <c:numRef>
              <c:f>CRP!$D$4:$D$8</c:f>
              <c:numCache>
                <c:formatCode>0%</c:formatCode>
                <c:ptCount val="5"/>
                <c:pt idx="0">
                  <c:v>4.1884816753926706E-3</c:v>
                </c:pt>
                <c:pt idx="1">
                  <c:v>3.5602094240837698E-2</c:v>
                </c:pt>
                <c:pt idx="2">
                  <c:v>0.32094240837696336</c:v>
                </c:pt>
                <c:pt idx="3">
                  <c:v>0.54764397905759166</c:v>
                </c:pt>
                <c:pt idx="4">
                  <c:v>9.1623036649214659E-2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78-4CA6-B936-940DFD1D6CCF}"/>
            </c:ext>
          </c:extLst>
        </c:ser>
        <c:ser>
          <c:idx val="2"/>
          <c:order val="2"/>
          <c:tx>
            <c:strRef>
              <c:f>CRP!$E$3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1">
                <a:tint val="72000"/>
              </a:schemeClr>
            </a:solidFill>
            <a:ln>
              <a:noFill/>
            </a:ln>
            <a:effectLst/>
          </c:spPr>
          <c:invertIfNegative val="0"/>
          <c:cat>
            <c:strRef>
              <c:f>CRP!$B$4:$B$8</c:f>
              <c:strCache>
                <c:ptCount val="5"/>
                <c:pt idx="0">
                  <c:v>Niveau 6 (Bac +3 ou 4)</c:v>
                </c:pt>
                <c:pt idx="1">
                  <c:v>Niveau 5 (Bac +2, BTS)</c:v>
                </c:pt>
                <c:pt idx="2">
                  <c:v>Niveau 4 (Bac, Bac Pro)</c:v>
                </c:pt>
                <c:pt idx="3">
                  <c:v>Niveau 3 (CAP, BEP)</c:v>
                </c:pt>
                <c:pt idx="4">
                  <c:v>Niveau 2 (infra CAP)</c:v>
                </c:pt>
              </c:strCache>
            </c:strRef>
          </c:cat>
          <c:val>
            <c:numRef>
              <c:f>CRP!$E$4:$E$8</c:f>
              <c:numCache>
                <c:formatCode>0%</c:formatCode>
                <c:ptCount val="5"/>
                <c:pt idx="0">
                  <c:v>2.9553010712966383E-3</c:v>
                </c:pt>
                <c:pt idx="1">
                  <c:v>5.1348356113779088E-2</c:v>
                </c:pt>
                <c:pt idx="2">
                  <c:v>0.29220539342445512</c:v>
                </c:pt>
                <c:pt idx="3">
                  <c:v>0.55153306243073508</c:v>
                </c:pt>
                <c:pt idx="4">
                  <c:v>0.10195788695973403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978-4CA6-B936-940DFD1D6CCF}"/>
            </c:ext>
          </c:extLst>
        </c:ser>
        <c:ser>
          <c:idx val="3"/>
          <c:order val="3"/>
          <c:tx>
            <c:strRef>
              <c:f>CRP!$F$3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1">
                <a:tint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CRP!$B$4:$B$8</c:f>
              <c:strCache>
                <c:ptCount val="5"/>
                <c:pt idx="0">
                  <c:v>Niveau 6 (Bac +3 ou 4)</c:v>
                </c:pt>
                <c:pt idx="1">
                  <c:v>Niveau 5 (Bac +2, BTS)</c:v>
                </c:pt>
                <c:pt idx="2">
                  <c:v>Niveau 4 (Bac, Bac Pro)</c:v>
                </c:pt>
                <c:pt idx="3">
                  <c:v>Niveau 3 (CAP, BEP)</c:v>
                </c:pt>
                <c:pt idx="4">
                  <c:v>Niveau 2 (infra CAP)</c:v>
                </c:pt>
              </c:strCache>
            </c:strRef>
          </c:cat>
          <c:val>
            <c:numRef>
              <c:f>CRP!$F$4:$F$8</c:f>
              <c:numCache>
                <c:formatCode>0%</c:formatCode>
                <c:ptCount val="5"/>
                <c:pt idx="0">
                  <c:v>9.8695805428269303E-3</c:v>
                </c:pt>
                <c:pt idx="1">
                  <c:v>5.4635178004934788E-2</c:v>
                </c:pt>
                <c:pt idx="2">
                  <c:v>0.30983433204088828</c:v>
                </c:pt>
                <c:pt idx="3">
                  <c:v>0.4462460345435319</c:v>
                </c:pt>
                <c:pt idx="4">
                  <c:v>0.17941487486781812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978-4CA6-B936-940DFD1D6CCF}"/>
            </c:ext>
          </c:extLst>
        </c:ser>
        <c:ser>
          <c:idx val="4"/>
          <c:order val="4"/>
          <c:tx>
            <c:strRef>
              <c:f>CRP!$G$3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CRP!$B$4:$B$8</c:f>
              <c:strCache>
                <c:ptCount val="5"/>
                <c:pt idx="0">
                  <c:v>Niveau 6 (Bac +3 ou 4)</c:v>
                </c:pt>
                <c:pt idx="1">
                  <c:v>Niveau 5 (Bac +2, BTS)</c:v>
                </c:pt>
                <c:pt idx="2">
                  <c:v>Niveau 4 (Bac, Bac Pro)</c:v>
                </c:pt>
                <c:pt idx="3">
                  <c:v>Niveau 3 (CAP, BEP)</c:v>
                </c:pt>
                <c:pt idx="4">
                  <c:v>Niveau 2 (infra CAP)</c:v>
                </c:pt>
              </c:strCache>
            </c:strRef>
          </c:cat>
          <c:val>
            <c:numRef>
              <c:f>CRP!$G$4:$G$8</c:f>
              <c:numCache>
                <c:formatCode>0%</c:formatCode>
                <c:ptCount val="5"/>
                <c:pt idx="0">
                  <c:v>2.3086269744835967E-2</c:v>
                </c:pt>
                <c:pt idx="1">
                  <c:v>4.455245038477116E-2</c:v>
                </c:pt>
                <c:pt idx="2">
                  <c:v>0.37505062778452813</c:v>
                </c:pt>
                <c:pt idx="3">
                  <c:v>0.48035641960307818</c:v>
                </c:pt>
                <c:pt idx="4">
                  <c:v>7.6954232482786558E-2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978-4CA6-B936-940DFD1D6CCF}"/>
            </c:ext>
          </c:extLst>
        </c:ser>
        <c:ser>
          <c:idx val="5"/>
          <c:order val="5"/>
          <c:tx>
            <c:strRef>
              <c:f>CRP!$H$3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CRP!$B$4:$B$8</c:f>
              <c:strCache>
                <c:ptCount val="5"/>
                <c:pt idx="0">
                  <c:v>Niveau 6 (Bac +3 ou 4)</c:v>
                </c:pt>
                <c:pt idx="1">
                  <c:v>Niveau 5 (Bac +2, BTS)</c:v>
                </c:pt>
                <c:pt idx="2">
                  <c:v>Niveau 4 (Bac, Bac Pro)</c:v>
                </c:pt>
                <c:pt idx="3">
                  <c:v>Niveau 3 (CAP, BEP)</c:v>
                </c:pt>
                <c:pt idx="4">
                  <c:v>Niveau 2 (infra CAP)</c:v>
                </c:pt>
              </c:strCache>
            </c:strRef>
          </c:cat>
          <c:val>
            <c:numRef>
              <c:f>CRP!$H$4:$H$8</c:f>
              <c:numCache>
                <c:formatCode>0%</c:formatCode>
                <c:ptCount val="5"/>
                <c:pt idx="0">
                  <c:v>1.6324822101297615E-2</c:v>
                </c:pt>
                <c:pt idx="1">
                  <c:v>6.5717873587275016E-2</c:v>
                </c:pt>
                <c:pt idx="2">
                  <c:v>0.35789033068229387</c:v>
                </c:pt>
                <c:pt idx="3">
                  <c:v>0.49518627040602764</c:v>
                </c:pt>
                <c:pt idx="4">
                  <c:v>6.4880703223105907E-2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978-4CA6-B936-940DFD1D6CCF}"/>
            </c:ext>
          </c:extLst>
        </c:ser>
        <c:ser>
          <c:idx val="6"/>
          <c:order val="6"/>
          <c:tx>
            <c:strRef>
              <c:f>CRP!$I$3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CRP!$B$4:$B$8</c:f>
              <c:strCache>
                <c:ptCount val="5"/>
                <c:pt idx="0">
                  <c:v>Niveau 6 (Bac +3 ou 4)</c:v>
                </c:pt>
                <c:pt idx="1">
                  <c:v>Niveau 5 (Bac +2, BTS)</c:v>
                </c:pt>
                <c:pt idx="2">
                  <c:v>Niveau 4 (Bac, Bac Pro)</c:v>
                </c:pt>
                <c:pt idx="3">
                  <c:v>Niveau 3 (CAP, BEP)</c:v>
                </c:pt>
                <c:pt idx="4">
                  <c:v>Niveau 2 (infra CAP)</c:v>
                </c:pt>
              </c:strCache>
            </c:strRef>
          </c:cat>
          <c:val>
            <c:numRef>
              <c:f>CRP!$I$4:$I$8</c:f>
              <c:numCache>
                <c:formatCode>0%</c:formatCode>
                <c:ptCount val="5"/>
                <c:pt idx="0">
                  <c:v>6.9002123142250533E-3</c:v>
                </c:pt>
                <c:pt idx="1">
                  <c:v>4.9363057324840767E-2</c:v>
                </c:pt>
                <c:pt idx="2">
                  <c:v>0.36464968152866239</c:v>
                </c:pt>
                <c:pt idx="3">
                  <c:v>0.51008492569002128</c:v>
                </c:pt>
                <c:pt idx="4">
                  <c:v>6.9002123142250529E-2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978-4CA6-B936-940DFD1D6CCF}"/>
            </c:ext>
          </c:extLst>
        </c:ser>
        <c:ser>
          <c:idx val="7"/>
          <c:order val="7"/>
          <c:tx>
            <c:strRef>
              <c:f>CRP!$J$3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CRP!$B$4:$B$8</c:f>
              <c:strCache>
                <c:ptCount val="5"/>
                <c:pt idx="0">
                  <c:v>Niveau 6 (Bac +3 ou 4)</c:v>
                </c:pt>
                <c:pt idx="1">
                  <c:v>Niveau 5 (Bac +2, BTS)</c:v>
                </c:pt>
                <c:pt idx="2">
                  <c:v>Niveau 4 (Bac, Bac Pro)</c:v>
                </c:pt>
                <c:pt idx="3">
                  <c:v>Niveau 3 (CAP, BEP)</c:v>
                </c:pt>
                <c:pt idx="4">
                  <c:v>Niveau 2 (infra CAP)</c:v>
                </c:pt>
              </c:strCache>
            </c:strRef>
          </c:cat>
          <c:val>
            <c:numRef>
              <c:f>CRP!$J$4:$J$8</c:f>
              <c:numCache>
                <c:formatCode>0%</c:formatCode>
                <c:ptCount val="5"/>
                <c:pt idx="0">
                  <c:v>5.4189245518966233E-3</c:v>
                </c:pt>
                <c:pt idx="1">
                  <c:v>7.253022092538558E-2</c:v>
                </c:pt>
                <c:pt idx="2">
                  <c:v>0.36681950812838682</c:v>
                </c:pt>
                <c:pt idx="3">
                  <c:v>0.43809920800333474</c:v>
                </c:pt>
                <c:pt idx="4">
                  <c:v>0.11713213839099625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978-4CA6-B936-940DFD1D6CCF}"/>
            </c:ext>
          </c:extLst>
        </c:ser>
        <c:ser>
          <c:idx val="8"/>
          <c:order val="8"/>
          <c:tx>
            <c:strRef>
              <c:f>CRP!$K$3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cat>
            <c:strRef>
              <c:f>CRP!$B$4:$B$8</c:f>
              <c:strCache>
                <c:ptCount val="5"/>
                <c:pt idx="0">
                  <c:v>Niveau 6 (Bac +3 ou 4)</c:v>
                </c:pt>
                <c:pt idx="1">
                  <c:v>Niveau 5 (Bac +2, BTS)</c:v>
                </c:pt>
                <c:pt idx="2">
                  <c:v>Niveau 4 (Bac, Bac Pro)</c:v>
                </c:pt>
                <c:pt idx="3">
                  <c:v>Niveau 3 (CAP, BEP)</c:v>
                </c:pt>
                <c:pt idx="4">
                  <c:v>Niveau 2 (infra CAP)</c:v>
                </c:pt>
              </c:strCache>
            </c:strRef>
          </c:cat>
          <c:val>
            <c:numRef>
              <c:f>CRP!$K$4:$K$8</c:f>
              <c:numCache>
                <c:formatCode>##0.0\ %</c:formatCode>
                <c:ptCount val="5"/>
                <c:pt idx="0">
                  <c:v>7.6599950580680002E-3</c:v>
                </c:pt>
                <c:pt idx="1">
                  <c:v>8.944897454905E-2</c:v>
                </c:pt>
                <c:pt idx="2">
                  <c:v>0.46009389671360001</c:v>
                </c:pt>
                <c:pt idx="3">
                  <c:v>0.39906103286389999</c:v>
                </c:pt>
                <c:pt idx="4">
                  <c:v>4.3736100815420002E-2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978-4CA6-B936-940DFD1D6CCF}"/>
            </c:ext>
          </c:extLst>
        </c:ser>
        <c:ser>
          <c:idx val="9"/>
          <c:order val="9"/>
          <c:tx>
            <c:strRef>
              <c:f>CRP!$L$3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cat>
            <c:strRef>
              <c:f>CRP!$B$4:$B$8</c:f>
              <c:strCache>
                <c:ptCount val="5"/>
                <c:pt idx="0">
                  <c:v>Niveau 6 (Bac +3 ou 4)</c:v>
                </c:pt>
                <c:pt idx="1">
                  <c:v>Niveau 5 (Bac +2, BTS)</c:v>
                </c:pt>
                <c:pt idx="2">
                  <c:v>Niveau 4 (Bac, Bac Pro)</c:v>
                </c:pt>
                <c:pt idx="3">
                  <c:v>Niveau 3 (CAP, BEP)</c:v>
                </c:pt>
                <c:pt idx="4">
                  <c:v>Niveau 2 (infra CAP)</c:v>
                </c:pt>
              </c:strCache>
            </c:strRef>
          </c:cat>
          <c:val>
            <c:numRef>
              <c:f>CRP!$L$4:$L$8</c:f>
              <c:numCache>
                <c:formatCode>##0.0\ %</c:formatCode>
                <c:ptCount val="5"/>
                <c:pt idx="0">
                  <c:v>4.0000000000000001E-3</c:v>
                </c:pt>
                <c:pt idx="1">
                  <c:v>9.2999999999999999E-2</c:v>
                </c:pt>
                <c:pt idx="2">
                  <c:v>0.38300000000000001</c:v>
                </c:pt>
                <c:pt idx="3">
                  <c:v>0.36799999999999999</c:v>
                </c:pt>
                <c:pt idx="4">
                  <c:v>3.5999999999999997E-2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978-4CA6-B936-940DFD1D6CCF}"/>
            </c:ext>
          </c:extLst>
        </c:ser>
        <c:ser>
          <c:idx val="10"/>
          <c:order val="10"/>
          <c:tx>
            <c:strRef>
              <c:f>CRP!$M$3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CRP!$B$4:$B$8</c:f>
              <c:strCache>
                <c:ptCount val="5"/>
                <c:pt idx="0">
                  <c:v>Niveau 6 (Bac +3 ou 4)</c:v>
                </c:pt>
                <c:pt idx="1">
                  <c:v>Niveau 5 (Bac +2, BTS)</c:v>
                </c:pt>
                <c:pt idx="2">
                  <c:v>Niveau 4 (Bac, Bac Pro)</c:v>
                </c:pt>
                <c:pt idx="3">
                  <c:v>Niveau 3 (CAP, BEP)</c:v>
                </c:pt>
                <c:pt idx="4">
                  <c:v>Niveau 2 (infra CAP)</c:v>
                </c:pt>
              </c:strCache>
            </c:strRef>
          </c:cat>
          <c:val>
            <c:numRef>
              <c:f>CRP!$M$4:$M$8</c:f>
              <c:numCache>
                <c:formatCode>##0.0\ %</c:formatCode>
                <c:ptCount val="5"/>
                <c:pt idx="0">
                  <c:v>3.0000000000000001E-3</c:v>
                </c:pt>
                <c:pt idx="1">
                  <c:v>4.8000000000000001E-2</c:v>
                </c:pt>
                <c:pt idx="2">
                  <c:v>0.64800000000000002</c:v>
                </c:pt>
                <c:pt idx="3">
                  <c:v>0.23</c:v>
                </c:pt>
                <c:pt idx="4">
                  <c:v>2.5999999999999999E-2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978-4CA6-B936-940DFD1D6C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2838784"/>
        <c:axId val="202840320"/>
      </c:barChart>
      <c:catAx>
        <c:axId val="20283878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2840320"/>
        <c:crosses val="autoZero"/>
        <c:auto val="1"/>
        <c:lblAlgn val="ctr"/>
        <c:lblOffset val="100"/>
        <c:noMultiLvlLbl val="0"/>
      </c:catAx>
      <c:valAx>
        <c:axId val="202840320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02838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fr-FR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Les 3 premiers secteurs d'activité des stagiaires en 2020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2361111111111113"/>
          <c:y val="0.20601851851851852"/>
          <c:w val="0.40833333333333327"/>
          <c:h val="0.6805555555555554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1F497D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59A-4BDA-A373-C54233E7E8F7}"/>
              </c:ext>
            </c:extLst>
          </c:dPt>
          <c:dPt>
            <c:idx val="1"/>
            <c:bubble3D val="0"/>
            <c:spPr>
              <a:solidFill>
                <a:srgbClr val="F79646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59A-4BDA-A373-C54233E7E8F7}"/>
              </c:ext>
            </c:extLst>
          </c:dPt>
          <c:dPt>
            <c:idx val="2"/>
            <c:bubble3D val="0"/>
            <c:spPr>
              <a:solidFill>
                <a:srgbClr val="F7964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59A-4BDA-A373-C54233E7E8F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59A-4BDA-A373-C54233E7E8F7}"/>
              </c:ext>
            </c:extLst>
          </c:dPt>
          <c:dLbls>
            <c:dLbl>
              <c:idx val="0"/>
              <c:layout>
                <c:manualLayout>
                  <c:x val="-1.0909767681106401E-2"/>
                  <c:y val="-8.6815409031078997E-2"/>
                </c:manualLayout>
              </c:layout>
              <c:tx>
                <c:rich>
                  <a:bodyPr/>
                  <a:lstStyle/>
                  <a:p>
                    <a:r>
                      <a:rPr lang="fr-FR" sz="1400"/>
                      <a:t>2 - Services administratifs et commerciaux : 39 %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59A-4BDA-A373-C54233E7E8F7}"/>
                </c:ext>
              </c:extLst>
            </c:dLbl>
            <c:dLbl>
              <c:idx val="1"/>
              <c:layout>
                <c:manualLayout>
                  <c:x val="-0.34470590319360839"/>
                  <c:y val="-9.6291729175051188E-3"/>
                </c:manualLayout>
              </c:layout>
              <c:tx>
                <c:rich>
                  <a:bodyPr/>
                  <a:lstStyle/>
                  <a:p>
                    <a:r>
                      <a:rPr lang="fr-FR" sz="1400"/>
                      <a:t>9 - Bâtiment, travaux publics et Electricité : 11 %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59A-4BDA-A373-C54233E7E8F7}"/>
                </c:ext>
              </c:extLst>
            </c:dLbl>
            <c:dLbl>
              <c:idx val="2"/>
              <c:layout>
                <c:manualLayout>
                  <c:x val="0.3672270228942191"/>
                  <c:y val="-9.7483649719567588E-3"/>
                </c:manualLayout>
              </c:layout>
              <c:tx>
                <c:rich>
                  <a:bodyPr/>
                  <a:lstStyle/>
                  <a:p>
                    <a:r>
                      <a:rPr lang="fr-FR" sz="1400"/>
                      <a:t>7 - Informatique et Télécommunications : 13 %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159A-4BDA-A373-C54233E7E8F7}"/>
                </c:ext>
              </c:extLst>
            </c:dLbl>
            <c:dLbl>
              <c:idx val="3"/>
              <c:layout>
                <c:manualLayout>
                  <c:x val="-1.5607299101499633E-2"/>
                  <c:y val="7.289844910536105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sz="1400"/>
                      <a:t>Autres : 37 </a:t>
                    </a:r>
                    <a:r>
                      <a:rPr lang="en-US" sz="1600"/>
                      <a:t>%</a:t>
                    </a:r>
                  </a:p>
                </c:rich>
              </c:tx>
              <c:numFmt formatCode="General" sourceLinked="0"/>
              <c:spPr>
                <a:ln>
                  <a:solidFill>
                    <a:srgbClr val="4F81BD"/>
                  </a:solidFill>
                </a:ln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159A-4BDA-A373-C54233E7E8F7}"/>
                </c:ext>
              </c:extLst>
            </c:dLbl>
            <c:numFmt formatCode="0%" sourceLinked="0"/>
            <c:spPr>
              <a:ln>
                <a:solidFill>
                  <a:srgbClr val="4F81BD"/>
                </a:solidFill>
              </a:ln>
            </c:spPr>
            <c:dLblPos val="bestFit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CRP!$B$18:$B$20</c:f>
              <c:strCache>
                <c:ptCount val="3"/>
                <c:pt idx="0">
                  <c:v>2 : Services administratifs et commerciaux</c:v>
                </c:pt>
                <c:pt idx="1">
                  <c:v>7 : Informatique et Télécommunications</c:v>
                </c:pt>
                <c:pt idx="2">
                  <c:v>9 : Bâtiment, travaux publics et Electricité</c:v>
                </c:pt>
              </c:strCache>
            </c:strRef>
          </c:cat>
          <c:val>
            <c:numRef>
              <c:f>CRP!$G$18:$G$21</c:f>
              <c:numCache>
                <c:formatCode>#,##0</c:formatCode>
                <c:ptCount val="4"/>
                <c:pt idx="0">
                  <c:v>1186</c:v>
                </c:pt>
                <c:pt idx="1">
                  <c:v>399</c:v>
                </c:pt>
                <c:pt idx="2">
                  <c:v>345</c:v>
                </c:pt>
                <c:pt idx="3">
                  <c:v>1154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59A-4BDA-A373-C54233E7E8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bg1">
              <a:lumMod val="50000"/>
            </a:schemeClr>
          </a:solidFill>
        </a:defRPr>
      </a:pPr>
      <a:endParaRPr lang="fr-FR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Secteurs des formations suivies</a:t>
            </a:r>
          </a:p>
        </c:rich>
      </c:tx>
      <c:layout>
        <c:manualLayout>
          <c:xMode val="edge"/>
          <c:yMode val="edge"/>
          <c:x val="0.37335350029053527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2181368337171165"/>
          <c:y val="4.8817159439788711E-2"/>
          <c:w val="0.73323427594806467"/>
          <c:h val="0.9096781751573923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CRP!$D$50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CRP!$E$49:$R$49</c:f>
              <c:strCache>
                <c:ptCount val="14"/>
                <c:pt idx="0">
                  <c:v>II : Services administratifs et commerciaux</c:v>
                </c:pt>
                <c:pt idx="1">
                  <c:v>VII : Informatique et télécommunications</c:v>
                </c:pt>
                <c:pt idx="2">
                  <c:v>IX : BTP et électricité</c:v>
                </c:pt>
                <c:pt idx="3">
                  <c:v>I : Services aux personnes et collectivités</c:v>
                </c:pt>
                <c:pt idx="4">
                  <c:v>XII : Electronique et automatisme</c:v>
                </c:pt>
                <c:pt idx="5">
                  <c:v>V : Distribution et vente</c:v>
                </c:pt>
                <c:pt idx="6">
                  <c:v>VI : Santé et médico-social</c:v>
                </c:pt>
                <c:pt idx="7">
                  <c:v>XI : Mecanique</c:v>
                </c:pt>
                <c:pt idx="8">
                  <c:v>XIV : Autres industries et artisanat</c:v>
                </c:pt>
                <c:pt idx="9">
                  <c:v>VIII : Horticulture et paysage</c:v>
                </c:pt>
                <c:pt idx="10">
                  <c:v>III : Hôtellerie, restauration et tourisme</c:v>
                </c:pt>
                <c:pt idx="11">
                  <c:v>X : Transports et logistique</c:v>
                </c:pt>
                <c:pt idx="12">
                  <c:v>IV : Arts Graphiques</c:v>
                </c:pt>
                <c:pt idx="13">
                  <c:v>XIII : Chimie, biologie et biochimie</c:v>
                </c:pt>
              </c:strCache>
            </c:strRef>
          </c:cat>
          <c:val>
            <c:numRef>
              <c:f>CRP!$E$50:$R$50</c:f>
              <c:numCache>
                <c:formatCode>0%</c:formatCode>
                <c:ptCount val="14"/>
                <c:pt idx="0">
                  <c:v>0.34</c:v>
                </c:pt>
                <c:pt idx="1">
                  <c:v>0.1</c:v>
                </c:pt>
                <c:pt idx="2">
                  <c:v>0.16</c:v>
                </c:pt>
                <c:pt idx="3">
                  <c:v>0.05</c:v>
                </c:pt>
                <c:pt idx="4">
                  <c:v>0.06</c:v>
                </c:pt>
                <c:pt idx="5">
                  <c:v>0.06</c:v>
                </c:pt>
                <c:pt idx="6">
                  <c:v>0.06</c:v>
                </c:pt>
                <c:pt idx="7">
                  <c:v>0.02</c:v>
                </c:pt>
                <c:pt idx="8">
                  <c:v>0.05</c:v>
                </c:pt>
                <c:pt idx="9">
                  <c:v>0.03</c:v>
                </c:pt>
                <c:pt idx="10">
                  <c:v>0.02</c:v>
                </c:pt>
                <c:pt idx="11">
                  <c:v>0.03</c:v>
                </c:pt>
                <c:pt idx="12">
                  <c:v>0.01</c:v>
                </c:pt>
                <c:pt idx="13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D2-45B3-8D90-0E5DCA0F4562}"/>
            </c:ext>
          </c:extLst>
        </c:ser>
        <c:ser>
          <c:idx val="1"/>
          <c:order val="1"/>
          <c:tx>
            <c:strRef>
              <c:f>CRP!$D$51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CRP!$E$49:$R$49</c:f>
              <c:strCache>
                <c:ptCount val="14"/>
                <c:pt idx="0">
                  <c:v>II : Services administratifs et commerciaux</c:v>
                </c:pt>
                <c:pt idx="1">
                  <c:v>VII : Informatique et télécommunications</c:v>
                </c:pt>
                <c:pt idx="2">
                  <c:v>IX : BTP et électricité</c:v>
                </c:pt>
                <c:pt idx="3">
                  <c:v>I : Services aux personnes et collectivités</c:v>
                </c:pt>
                <c:pt idx="4">
                  <c:v>XII : Electronique et automatisme</c:v>
                </c:pt>
                <c:pt idx="5">
                  <c:v>V : Distribution et vente</c:v>
                </c:pt>
                <c:pt idx="6">
                  <c:v>VI : Santé et médico-social</c:v>
                </c:pt>
                <c:pt idx="7">
                  <c:v>XI : Mecanique</c:v>
                </c:pt>
                <c:pt idx="8">
                  <c:v>XIV : Autres industries et artisanat</c:v>
                </c:pt>
                <c:pt idx="9">
                  <c:v>VIII : Horticulture et paysage</c:v>
                </c:pt>
                <c:pt idx="10">
                  <c:v>III : Hôtellerie, restauration et tourisme</c:v>
                </c:pt>
                <c:pt idx="11">
                  <c:v>X : Transports et logistique</c:v>
                </c:pt>
                <c:pt idx="12">
                  <c:v>IV : Arts Graphiques</c:v>
                </c:pt>
                <c:pt idx="13">
                  <c:v>XIII : Chimie, biologie et biochimie</c:v>
                </c:pt>
              </c:strCache>
            </c:strRef>
          </c:cat>
          <c:val>
            <c:numRef>
              <c:f>CRP!$E$51:$R$51</c:f>
              <c:numCache>
                <c:formatCode>0%</c:formatCode>
                <c:ptCount val="14"/>
                <c:pt idx="0">
                  <c:v>0.35</c:v>
                </c:pt>
                <c:pt idx="1">
                  <c:v>0.11</c:v>
                </c:pt>
                <c:pt idx="2">
                  <c:v>0.17</c:v>
                </c:pt>
                <c:pt idx="3">
                  <c:v>0.05</c:v>
                </c:pt>
                <c:pt idx="4">
                  <c:v>0.06</c:v>
                </c:pt>
                <c:pt idx="5">
                  <c:v>0.05</c:v>
                </c:pt>
                <c:pt idx="6">
                  <c:v>0.05</c:v>
                </c:pt>
                <c:pt idx="7">
                  <c:v>0.03</c:v>
                </c:pt>
                <c:pt idx="8">
                  <c:v>0.04</c:v>
                </c:pt>
                <c:pt idx="9">
                  <c:v>0.03</c:v>
                </c:pt>
                <c:pt idx="10">
                  <c:v>0.02</c:v>
                </c:pt>
                <c:pt idx="11">
                  <c:v>0.02</c:v>
                </c:pt>
                <c:pt idx="12">
                  <c:v>0.01</c:v>
                </c:pt>
                <c:pt idx="13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D2-45B3-8D90-0E5DCA0F4562}"/>
            </c:ext>
          </c:extLst>
        </c:ser>
        <c:ser>
          <c:idx val="2"/>
          <c:order val="2"/>
          <c:tx>
            <c:strRef>
              <c:f>CRP!$D$52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CRP!$E$49:$R$49</c:f>
              <c:strCache>
                <c:ptCount val="14"/>
                <c:pt idx="0">
                  <c:v>II : Services administratifs et commerciaux</c:v>
                </c:pt>
                <c:pt idx="1">
                  <c:v>VII : Informatique et télécommunications</c:v>
                </c:pt>
                <c:pt idx="2">
                  <c:v>IX : BTP et électricité</c:v>
                </c:pt>
                <c:pt idx="3">
                  <c:v>I : Services aux personnes et collectivités</c:v>
                </c:pt>
                <c:pt idx="4">
                  <c:v>XII : Electronique et automatisme</c:v>
                </c:pt>
                <c:pt idx="5">
                  <c:v>V : Distribution et vente</c:v>
                </c:pt>
                <c:pt idx="6">
                  <c:v>VI : Santé et médico-social</c:v>
                </c:pt>
                <c:pt idx="7">
                  <c:v>XI : Mecanique</c:v>
                </c:pt>
                <c:pt idx="8">
                  <c:v>XIV : Autres industries et artisanat</c:v>
                </c:pt>
                <c:pt idx="9">
                  <c:v>VIII : Horticulture et paysage</c:v>
                </c:pt>
                <c:pt idx="10">
                  <c:v>III : Hôtellerie, restauration et tourisme</c:v>
                </c:pt>
                <c:pt idx="11">
                  <c:v>X : Transports et logistique</c:v>
                </c:pt>
                <c:pt idx="12">
                  <c:v>IV : Arts Graphiques</c:v>
                </c:pt>
                <c:pt idx="13">
                  <c:v>XIII : Chimie, biologie et biochimie</c:v>
                </c:pt>
              </c:strCache>
            </c:strRef>
          </c:cat>
          <c:val>
            <c:numRef>
              <c:f>CRP!$E$52:$R$52</c:f>
              <c:numCache>
                <c:formatCode>0%</c:formatCode>
                <c:ptCount val="14"/>
                <c:pt idx="0">
                  <c:v>0.34</c:v>
                </c:pt>
                <c:pt idx="1">
                  <c:v>0.11</c:v>
                </c:pt>
                <c:pt idx="2">
                  <c:v>0.17</c:v>
                </c:pt>
                <c:pt idx="3">
                  <c:v>0.04</c:v>
                </c:pt>
                <c:pt idx="4">
                  <c:v>0.06</c:v>
                </c:pt>
                <c:pt idx="5">
                  <c:v>0.06</c:v>
                </c:pt>
                <c:pt idx="6">
                  <c:v>0.05</c:v>
                </c:pt>
                <c:pt idx="7">
                  <c:v>0.04</c:v>
                </c:pt>
                <c:pt idx="8">
                  <c:v>0.04</c:v>
                </c:pt>
                <c:pt idx="9">
                  <c:v>0.03</c:v>
                </c:pt>
                <c:pt idx="10">
                  <c:v>0.01</c:v>
                </c:pt>
                <c:pt idx="11">
                  <c:v>0.02</c:v>
                </c:pt>
                <c:pt idx="12">
                  <c:v>0.01</c:v>
                </c:pt>
                <c:pt idx="13">
                  <c:v>5.0000000000000001E-3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4D2-45B3-8D90-0E5DCA0F4562}"/>
            </c:ext>
          </c:extLst>
        </c:ser>
        <c:ser>
          <c:idx val="3"/>
          <c:order val="3"/>
          <c:tx>
            <c:strRef>
              <c:f>CRP!$D$53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CRP!$E$49:$R$49</c:f>
              <c:strCache>
                <c:ptCount val="14"/>
                <c:pt idx="0">
                  <c:v>II : Services administratifs et commerciaux</c:v>
                </c:pt>
                <c:pt idx="1">
                  <c:v>VII : Informatique et télécommunications</c:v>
                </c:pt>
                <c:pt idx="2">
                  <c:v>IX : BTP et électricité</c:v>
                </c:pt>
                <c:pt idx="3">
                  <c:v>I : Services aux personnes et collectivités</c:v>
                </c:pt>
                <c:pt idx="4">
                  <c:v>XII : Electronique et automatisme</c:v>
                </c:pt>
                <c:pt idx="5">
                  <c:v>V : Distribution et vente</c:v>
                </c:pt>
                <c:pt idx="6">
                  <c:v>VI : Santé et médico-social</c:v>
                </c:pt>
                <c:pt idx="7">
                  <c:v>XI : Mecanique</c:v>
                </c:pt>
                <c:pt idx="8">
                  <c:v>XIV : Autres industries et artisanat</c:v>
                </c:pt>
                <c:pt idx="9">
                  <c:v>VIII : Horticulture et paysage</c:v>
                </c:pt>
                <c:pt idx="10">
                  <c:v>III : Hôtellerie, restauration et tourisme</c:v>
                </c:pt>
                <c:pt idx="11">
                  <c:v>X : Transports et logistique</c:v>
                </c:pt>
                <c:pt idx="12">
                  <c:v>IV : Arts Graphiques</c:v>
                </c:pt>
                <c:pt idx="13">
                  <c:v>XIII : Chimie, biologie et biochimie</c:v>
                </c:pt>
              </c:strCache>
            </c:strRef>
          </c:cat>
          <c:val>
            <c:numRef>
              <c:f>CRP!$E$53:$R$53</c:f>
              <c:numCache>
                <c:formatCode>0%</c:formatCode>
                <c:ptCount val="14"/>
                <c:pt idx="0">
                  <c:v>0.33548887739265393</c:v>
                </c:pt>
                <c:pt idx="1">
                  <c:v>0.12131401965856183</c:v>
                </c:pt>
                <c:pt idx="2">
                  <c:v>0.13993792033109156</c:v>
                </c:pt>
                <c:pt idx="3">
                  <c:v>4.552509053285049E-2</c:v>
                </c:pt>
                <c:pt idx="4">
                  <c:v>6.5183652353854107E-2</c:v>
                </c:pt>
                <c:pt idx="5">
                  <c:v>6.2079668908432487E-2</c:v>
                </c:pt>
                <c:pt idx="6">
                  <c:v>5.4319710294878427E-2</c:v>
                </c:pt>
                <c:pt idx="7">
                  <c:v>4.2162441800310396E-2</c:v>
                </c:pt>
                <c:pt idx="8">
                  <c:v>4.7335747542679774E-2</c:v>
                </c:pt>
                <c:pt idx="9">
                  <c:v>2.7159855147439214E-2</c:v>
                </c:pt>
                <c:pt idx="10">
                  <c:v>1.991722710812209E-2</c:v>
                </c:pt>
                <c:pt idx="11">
                  <c:v>1.7589239524055871E-2</c:v>
                </c:pt>
                <c:pt idx="12">
                  <c:v>1.5519917227108122E-2</c:v>
                </c:pt>
                <c:pt idx="13">
                  <c:v>6.4666321779617173E-3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D2-45B3-8D90-0E5DCA0F4562}"/>
            </c:ext>
          </c:extLst>
        </c:ser>
        <c:ser>
          <c:idx val="4"/>
          <c:order val="4"/>
          <c:tx>
            <c:strRef>
              <c:f>CRP!$D$54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cat>
            <c:strRef>
              <c:f>CRP!$E$49:$R$49</c:f>
              <c:strCache>
                <c:ptCount val="14"/>
                <c:pt idx="0">
                  <c:v>II : Services administratifs et commerciaux</c:v>
                </c:pt>
                <c:pt idx="1">
                  <c:v>VII : Informatique et télécommunications</c:v>
                </c:pt>
                <c:pt idx="2">
                  <c:v>IX : BTP et électricité</c:v>
                </c:pt>
                <c:pt idx="3">
                  <c:v>I : Services aux personnes et collectivités</c:v>
                </c:pt>
                <c:pt idx="4">
                  <c:v>XII : Electronique et automatisme</c:v>
                </c:pt>
                <c:pt idx="5">
                  <c:v>V : Distribution et vente</c:v>
                </c:pt>
                <c:pt idx="6">
                  <c:v>VI : Santé et médico-social</c:v>
                </c:pt>
                <c:pt idx="7">
                  <c:v>XI : Mecanique</c:v>
                </c:pt>
                <c:pt idx="8">
                  <c:v>XIV : Autres industries et artisanat</c:v>
                </c:pt>
                <c:pt idx="9">
                  <c:v>VIII : Horticulture et paysage</c:v>
                </c:pt>
                <c:pt idx="10">
                  <c:v>III : Hôtellerie, restauration et tourisme</c:v>
                </c:pt>
                <c:pt idx="11">
                  <c:v>X : Transports et logistique</c:v>
                </c:pt>
                <c:pt idx="12">
                  <c:v>IV : Arts Graphiques</c:v>
                </c:pt>
                <c:pt idx="13">
                  <c:v>XIII : Chimie, biologie et biochimie</c:v>
                </c:pt>
              </c:strCache>
            </c:strRef>
          </c:cat>
          <c:val>
            <c:numRef>
              <c:f>CRP!$E$54:$R$54</c:f>
              <c:numCache>
                <c:formatCode>0%</c:formatCode>
                <c:ptCount val="14"/>
                <c:pt idx="0">
                  <c:v>0.38497652582160002</c:v>
                </c:pt>
                <c:pt idx="1">
                  <c:v>0.1092167037312</c:v>
                </c:pt>
                <c:pt idx="2">
                  <c:v>0.152458611317</c:v>
                </c:pt>
                <c:pt idx="3">
                  <c:v>6.5233506300960004E-2</c:v>
                </c:pt>
                <c:pt idx="4">
                  <c:v>5.8808994316780001E-2</c:v>
                </c:pt>
                <c:pt idx="5">
                  <c:v>5.5843834939459998E-2</c:v>
                </c:pt>
                <c:pt idx="6">
                  <c:v>3.1875463306150001E-2</c:v>
                </c:pt>
                <c:pt idx="7">
                  <c:v>3.7805782060790001E-2</c:v>
                </c:pt>
                <c:pt idx="8">
                  <c:v>2.5203854707189999E-2</c:v>
                </c:pt>
                <c:pt idx="9">
                  <c:v>2.5203854707189999E-2</c:v>
                </c:pt>
                <c:pt idx="10">
                  <c:v>1.556708673091E-2</c:v>
                </c:pt>
                <c:pt idx="11">
                  <c:v>1.7543859649119999E-2</c:v>
                </c:pt>
                <c:pt idx="12">
                  <c:v>1.457870027181E-2</c:v>
                </c:pt>
                <c:pt idx="13">
                  <c:v>5.683222139857E-3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4D2-45B3-8D90-0E5DCA0F4562}"/>
            </c:ext>
          </c:extLst>
        </c:ser>
        <c:ser>
          <c:idx val="5"/>
          <c:order val="5"/>
          <c:tx>
            <c:strRef>
              <c:f>CRP!$D$55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cat>
            <c:strRef>
              <c:f>CRP!$E$49:$R$49</c:f>
              <c:strCache>
                <c:ptCount val="14"/>
                <c:pt idx="0">
                  <c:v>II : Services administratifs et commerciaux</c:v>
                </c:pt>
                <c:pt idx="1">
                  <c:v>VII : Informatique et télécommunications</c:v>
                </c:pt>
                <c:pt idx="2">
                  <c:v>IX : BTP et électricité</c:v>
                </c:pt>
                <c:pt idx="3">
                  <c:v>I : Services aux personnes et collectivités</c:v>
                </c:pt>
                <c:pt idx="4">
                  <c:v>XII : Electronique et automatisme</c:v>
                </c:pt>
                <c:pt idx="5">
                  <c:v>V : Distribution et vente</c:v>
                </c:pt>
                <c:pt idx="6">
                  <c:v>VI : Santé et médico-social</c:v>
                </c:pt>
                <c:pt idx="7">
                  <c:v>XI : Mecanique</c:v>
                </c:pt>
                <c:pt idx="8">
                  <c:v>XIV : Autres industries et artisanat</c:v>
                </c:pt>
                <c:pt idx="9">
                  <c:v>VIII : Horticulture et paysage</c:v>
                </c:pt>
                <c:pt idx="10">
                  <c:v>III : Hôtellerie, restauration et tourisme</c:v>
                </c:pt>
                <c:pt idx="11">
                  <c:v>X : Transports et logistique</c:v>
                </c:pt>
                <c:pt idx="12">
                  <c:v>IV : Arts Graphiques</c:v>
                </c:pt>
                <c:pt idx="13">
                  <c:v>XIII : Chimie, biologie et biochimie</c:v>
                </c:pt>
              </c:strCache>
            </c:strRef>
          </c:cat>
          <c:val>
            <c:numRef>
              <c:f>CRP!$E$55:$R$55</c:f>
              <c:numCache>
                <c:formatCode>0%</c:formatCode>
                <c:ptCount val="14"/>
                <c:pt idx="0">
                  <c:v>0.38497652582160002</c:v>
                </c:pt>
                <c:pt idx="1">
                  <c:v>0.11</c:v>
                </c:pt>
                <c:pt idx="2">
                  <c:v>0.11</c:v>
                </c:pt>
                <c:pt idx="3">
                  <c:v>0.1</c:v>
                </c:pt>
                <c:pt idx="4">
                  <c:v>5.8808994316780001E-2</c:v>
                </c:pt>
                <c:pt idx="5">
                  <c:v>0.05</c:v>
                </c:pt>
                <c:pt idx="6">
                  <c:v>3.1875463306150001E-2</c:v>
                </c:pt>
                <c:pt idx="7">
                  <c:v>3.7805782060790001E-2</c:v>
                </c:pt>
                <c:pt idx="8">
                  <c:v>0.04</c:v>
                </c:pt>
                <c:pt idx="9">
                  <c:v>2.5203854707189999E-2</c:v>
                </c:pt>
                <c:pt idx="10">
                  <c:v>1.556708673091E-2</c:v>
                </c:pt>
                <c:pt idx="11">
                  <c:v>1.7543859649119999E-2</c:v>
                </c:pt>
                <c:pt idx="12">
                  <c:v>0.02</c:v>
                </c:pt>
                <c:pt idx="13">
                  <c:v>5.683222139857E-3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B3-4560-A866-30902FB14CC3}"/>
            </c:ext>
          </c:extLst>
        </c:ser>
        <c:ser>
          <c:idx val="6"/>
          <c:order val="6"/>
          <c:tx>
            <c:strRef>
              <c:f>CRP!$D$56</c:f>
              <c:strCache>
                <c:ptCount val="1"/>
                <c:pt idx="0">
                  <c:v>2020</c:v>
                </c:pt>
              </c:strCache>
            </c:strRef>
          </c:tx>
          <c:spPr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c:spPr>
          <c:invertIfNegative val="0"/>
          <c:cat>
            <c:strRef>
              <c:f>CRP!$E$49:$R$49</c:f>
              <c:strCache>
                <c:ptCount val="14"/>
                <c:pt idx="0">
                  <c:v>II : Services administratifs et commerciaux</c:v>
                </c:pt>
                <c:pt idx="1">
                  <c:v>VII : Informatique et télécommunications</c:v>
                </c:pt>
                <c:pt idx="2">
                  <c:v>IX : BTP et électricité</c:v>
                </c:pt>
                <c:pt idx="3">
                  <c:v>I : Services aux personnes et collectivités</c:v>
                </c:pt>
                <c:pt idx="4">
                  <c:v>XII : Electronique et automatisme</c:v>
                </c:pt>
                <c:pt idx="5">
                  <c:v>V : Distribution et vente</c:v>
                </c:pt>
                <c:pt idx="6">
                  <c:v>VI : Santé et médico-social</c:v>
                </c:pt>
                <c:pt idx="7">
                  <c:v>XI : Mecanique</c:v>
                </c:pt>
                <c:pt idx="8">
                  <c:v>XIV : Autres industries et artisanat</c:v>
                </c:pt>
                <c:pt idx="9">
                  <c:v>VIII : Horticulture et paysage</c:v>
                </c:pt>
                <c:pt idx="10">
                  <c:v>III : Hôtellerie, restauration et tourisme</c:v>
                </c:pt>
                <c:pt idx="11">
                  <c:v>X : Transports et logistique</c:v>
                </c:pt>
                <c:pt idx="12">
                  <c:v>IV : Arts Graphiques</c:v>
                </c:pt>
                <c:pt idx="13">
                  <c:v>XIII : Chimie, biologie et biochimie</c:v>
                </c:pt>
              </c:strCache>
            </c:strRef>
          </c:cat>
          <c:val>
            <c:numRef>
              <c:f>CRP!$E$56:$R$56</c:f>
              <c:numCache>
                <c:formatCode>0%</c:formatCode>
                <c:ptCount val="14"/>
                <c:pt idx="0">
                  <c:v>0.39</c:v>
                </c:pt>
                <c:pt idx="1">
                  <c:v>0.13</c:v>
                </c:pt>
                <c:pt idx="2">
                  <c:v>0.11</c:v>
                </c:pt>
                <c:pt idx="3">
                  <c:v>0.08</c:v>
                </c:pt>
                <c:pt idx="4">
                  <c:v>0.05</c:v>
                </c:pt>
                <c:pt idx="5">
                  <c:v>0.05</c:v>
                </c:pt>
                <c:pt idx="6">
                  <c:v>0.05</c:v>
                </c:pt>
                <c:pt idx="7">
                  <c:v>0.03</c:v>
                </c:pt>
                <c:pt idx="8">
                  <c:v>0.03</c:v>
                </c:pt>
                <c:pt idx="9">
                  <c:v>0.02</c:v>
                </c:pt>
                <c:pt idx="10">
                  <c:v>0.02</c:v>
                </c:pt>
                <c:pt idx="11">
                  <c:v>0.02</c:v>
                </c:pt>
                <c:pt idx="12">
                  <c:v>0.01</c:v>
                </c:pt>
                <c:pt idx="13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2E-48F9-82AB-458BB1EDE8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1380608"/>
        <c:axId val="201382144"/>
      </c:barChart>
      <c:catAx>
        <c:axId val="2013806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1382144"/>
        <c:crosses val="autoZero"/>
        <c:auto val="1"/>
        <c:lblAlgn val="ctr"/>
        <c:lblOffset val="100"/>
        <c:noMultiLvlLbl val="0"/>
      </c:catAx>
      <c:valAx>
        <c:axId val="201382144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01380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204166969953535"/>
          <c:y val="0.95663790082315536"/>
          <c:w val="0.41321337996817298"/>
          <c:h val="4.33621489721443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Résultats aux examens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0521522982129362"/>
          <c:y val="9.9281129773192714E-2"/>
          <c:w val="0.69478473814205643"/>
          <c:h val="0.824908899153388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CRP!$L$99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accent1">
                <a:tint val="43000"/>
              </a:schemeClr>
            </a:solidFill>
            <a:ln>
              <a:noFill/>
            </a:ln>
            <a:effectLst/>
          </c:spPr>
          <c:invertIfNegative val="0"/>
          <c:cat>
            <c:strRef>
              <c:f>CRP!$K$100:$K$103</c:f>
              <c:strCache>
                <c:ptCount val="4"/>
                <c:pt idx="0">
                  <c:v>Admis à l'examen (validation totale)</c:v>
                </c:pt>
                <c:pt idx="1">
                  <c:v>Admis à un ou plusieurs CCP (validation partielle)</c:v>
                </c:pt>
                <c:pt idx="2">
                  <c:v>Non présentés</c:v>
                </c:pt>
                <c:pt idx="3">
                  <c:v>Refusés à l'examen</c:v>
                </c:pt>
              </c:strCache>
            </c:strRef>
          </c:cat>
          <c:val>
            <c:numRef>
              <c:f>CRP!$L$100:$L$103</c:f>
              <c:numCache>
                <c:formatCode>0%</c:formatCode>
                <c:ptCount val="4"/>
                <c:pt idx="0">
                  <c:v>0.78</c:v>
                </c:pt>
                <c:pt idx="1">
                  <c:v>0.11</c:v>
                </c:pt>
                <c:pt idx="2">
                  <c:v>0.04</c:v>
                </c:pt>
                <c:pt idx="3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4F-4A23-813E-F71A40455DDF}"/>
            </c:ext>
          </c:extLst>
        </c:ser>
        <c:ser>
          <c:idx val="1"/>
          <c:order val="1"/>
          <c:tx>
            <c:strRef>
              <c:f>CRP!$M$99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1">
                <a:tint val="56000"/>
              </a:schemeClr>
            </a:solidFill>
            <a:ln>
              <a:noFill/>
            </a:ln>
            <a:effectLst/>
          </c:spPr>
          <c:invertIfNegative val="0"/>
          <c:cat>
            <c:strRef>
              <c:f>CRP!$K$100:$K$103</c:f>
              <c:strCache>
                <c:ptCount val="4"/>
                <c:pt idx="0">
                  <c:v>Admis à l'examen (validation totale)</c:v>
                </c:pt>
                <c:pt idx="1">
                  <c:v>Admis à un ou plusieurs CCP (validation partielle)</c:v>
                </c:pt>
                <c:pt idx="2">
                  <c:v>Non présentés</c:v>
                </c:pt>
                <c:pt idx="3">
                  <c:v>Refusés à l'examen</c:v>
                </c:pt>
              </c:strCache>
            </c:strRef>
          </c:cat>
          <c:val>
            <c:numRef>
              <c:f>CRP!$M$100:$M$103</c:f>
              <c:numCache>
                <c:formatCode>0%</c:formatCode>
                <c:ptCount val="4"/>
                <c:pt idx="0">
                  <c:v>0.74</c:v>
                </c:pt>
                <c:pt idx="1">
                  <c:v>0.13</c:v>
                </c:pt>
                <c:pt idx="2">
                  <c:v>0.05</c:v>
                </c:pt>
                <c:pt idx="3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4F-4A23-813E-F71A40455DDF}"/>
            </c:ext>
          </c:extLst>
        </c:ser>
        <c:ser>
          <c:idx val="2"/>
          <c:order val="2"/>
          <c:tx>
            <c:strRef>
              <c:f>CRP!$N$99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1">
                <a:tint val="69000"/>
              </a:schemeClr>
            </a:solidFill>
            <a:ln>
              <a:noFill/>
            </a:ln>
            <a:effectLst/>
          </c:spPr>
          <c:invertIfNegative val="0"/>
          <c:cat>
            <c:strRef>
              <c:f>CRP!$K$100:$K$103</c:f>
              <c:strCache>
                <c:ptCount val="4"/>
                <c:pt idx="0">
                  <c:v>Admis à l'examen (validation totale)</c:v>
                </c:pt>
                <c:pt idx="1">
                  <c:v>Admis à un ou plusieurs CCP (validation partielle)</c:v>
                </c:pt>
                <c:pt idx="2">
                  <c:v>Non présentés</c:v>
                </c:pt>
                <c:pt idx="3">
                  <c:v>Refusés à l'examen</c:v>
                </c:pt>
              </c:strCache>
            </c:strRef>
          </c:cat>
          <c:val>
            <c:numRef>
              <c:f>CRP!$N$100:$N$103</c:f>
              <c:numCache>
                <c:formatCode>0%</c:formatCode>
                <c:ptCount val="4"/>
                <c:pt idx="0">
                  <c:v>0.73157894736842111</c:v>
                </c:pt>
                <c:pt idx="1">
                  <c:v>0.10263157894736842</c:v>
                </c:pt>
                <c:pt idx="2">
                  <c:v>6.0526315789473685E-2</c:v>
                </c:pt>
                <c:pt idx="3">
                  <c:v>0.10526315789473684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4F-4A23-813E-F71A40455DDF}"/>
            </c:ext>
          </c:extLst>
        </c:ser>
        <c:ser>
          <c:idx val="3"/>
          <c:order val="3"/>
          <c:tx>
            <c:strRef>
              <c:f>CRP!$O$99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>
                <a:tint val="81000"/>
              </a:schemeClr>
            </a:solidFill>
            <a:ln>
              <a:noFill/>
            </a:ln>
            <a:effectLst/>
          </c:spPr>
          <c:invertIfNegative val="0"/>
          <c:cat>
            <c:strRef>
              <c:f>CRP!$K$100:$K$103</c:f>
              <c:strCache>
                <c:ptCount val="4"/>
                <c:pt idx="0">
                  <c:v>Admis à l'examen (validation totale)</c:v>
                </c:pt>
                <c:pt idx="1">
                  <c:v>Admis à un ou plusieurs CCP (validation partielle)</c:v>
                </c:pt>
                <c:pt idx="2">
                  <c:v>Non présentés</c:v>
                </c:pt>
                <c:pt idx="3">
                  <c:v>Refusés à l'examen</c:v>
                </c:pt>
              </c:strCache>
            </c:strRef>
          </c:cat>
          <c:val>
            <c:numRef>
              <c:f>CRP!$O$100:$O$103</c:f>
              <c:numCache>
                <c:formatCode>0%</c:formatCode>
                <c:ptCount val="4"/>
                <c:pt idx="0">
                  <c:v>0.74584323040380052</c:v>
                </c:pt>
                <c:pt idx="1">
                  <c:v>9.7387173396674589E-2</c:v>
                </c:pt>
                <c:pt idx="2">
                  <c:v>5.7007125890736345E-2</c:v>
                </c:pt>
                <c:pt idx="3">
                  <c:v>9.9762470308788598E-2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84F-4A23-813E-F71A40455DDF}"/>
            </c:ext>
          </c:extLst>
        </c:ser>
        <c:ser>
          <c:idx val="4"/>
          <c:order val="4"/>
          <c:tx>
            <c:strRef>
              <c:f>CRP!$P$99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CRP!$K$100:$K$103</c:f>
              <c:strCache>
                <c:ptCount val="4"/>
                <c:pt idx="0">
                  <c:v>Admis à l'examen (validation totale)</c:v>
                </c:pt>
                <c:pt idx="1">
                  <c:v>Admis à un ou plusieurs CCP (validation partielle)</c:v>
                </c:pt>
                <c:pt idx="2">
                  <c:v>Non présentés</c:v>
                </c:pt>
                <c:pt idx="3">
                  <c:v>Refusés à l'examen</c:v>
                </c:pt>
              </c:strCache>
            </c:strRef>
          </c:cat>
          <c:val>
            <c:numRef>
              <c:f>CRP!$P$100:$P$103</c:f>
              <c:numCache>
                <c:formatCode>0%</c:formatCode>
                <c:ptCount val="4"/>
                <c:pt idx="0">
                  <c:v>0.77457846952010379</c:v>
                </c:pt>
                <c:pt idx="1">
                  <c:v>8.7418936446173795E-2</c:v>
                </c:pt>
                <c:pt idx="2">
                  <c:v>7.7302204928664076E-2</c:v>
                </c:pt>
                <c:pt idx="3">
                  <c:v>6.0700389105058365E-2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84F-4A23-813E-F71A40455DDF}"/>
            </c:ext>
          </c:extLst>
        </c:ser>
        <c:ser>
          <c:idx val="5"/>
          <c:order val="5"/>
          <c:tx>
            <c:strRef>
              <c:f>CRP!$Q$99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CRP!$K$100:$K$103</c:f>
              <c:strCache>
                <c:ptCount val="4"/>
                <c:pt idx="0">
                  <c:v>Admis à l'examen (validation totale)</c:v>
                </c:pt>
                <c:pt idx="1">
                  <c:v>Admis à un ou plusieurs CCP (validation partielle)</c:v>
                </c:pt>
                <c:pt idx="2">
                  <c:v>Non présentés</c:v>
                </c:pt>
                <c:pt idx="3">
                  <c:v>Refusés à l'examen</c:v>
                </c:pt>
              </c:strCache>
            </c:strRef>
          </c:cat>
          <c:val>
            <c:numRef>
              <c:f>CRP!$Q$100:$Q$103</c:f>
              <c:numCache>
                <c:formatCode>0%</c:formatCode>
                <c:ptCount val="4"/>
                <c:pt idx="0">
                  <c:v>0.76879976408139195</c:v>
                </c:pt>
                <c:pt idx="1">
                  <c:v>0.10262459451489236</c:v>
                </c:pt>
                <c:pt idx="2">
                  <c:v>7.6378649365968734E-2</c:v>
                </c:pt>
                <c:pt idx="3">
                  <c:v>5.2196992037746977E-2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84F-4A23-813E-F71A40455DDF}"/>
            </c:ext>
          </c:extLst>
        </c:ser>
        <c:ser>
          <c:idx val="6"/>
          <c:order val="6"/>
          <c:tx>
            <c:strRef>
              <c:f>CRP!$R$99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CRP!$K$100:$K$103</c:f>
              <c:strCache>
                <c:ptCount val="4"/>
                <c:pt idx="0">
                  <c:v>Admis à l'examen (validation totale)</c:v>
                </c:pt>
                <c:pt idx="1">
                  <c:v>Admis à un ou plusieurs CCP (validation partielle)</c:v>
                </c:pt>
                <c:pt idx="2">
                  <c:v>Non présentés</c:v>
                </c:pt>
                <c:pt idx="3">
                  <c:v>Refusés à l'examen</c:v>
                </c:pt>
              </c:strCache>
            </c:strRef>
          </c:cat>
          <c:val>
            <c:numRef>
              <c:f>CRP!$R$100:$R$103</c:f>
              <c:numCache>
                <c:formatCode>0%</c:formatCode>
                <c:ptCount val="4"/>
                <c:pt idx="0">
                  <c:v>0.79453067257945309</c:v>
                </c:pt>
                <c:pt idx="1">
                  <c:v>7.3170731707317069E-2</c:v>
                </c:pt>
                <c:pt idx="2">
                  <c:v>4.6563192904656318E-2</c:v>
                </c:pt>
                <c:pt idx="3">
                  <c:v>8.5735402808573544E-2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84F-4A23-813E-F71A40455DDF}"/>
            </c:ext>
          </c:extLst>
        </c:ser>
        <c:ser>
          <c:idx val="7"/>
          <c:order val="7"/>
          <c:tx>
            <c:strRef>
              <c:f>CRP!$S$99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CRP!$K$100:$K$103</c:f>
              <c:strCache>
                <c:ptCount val="4"/>
                <c:pt idx="0">
                  <c:v>Admis à l'examen (validation totale)</c:v>
                </c:pt>
                <c:pt idx="1">
                  <c:v>Admis à un ou plusieurs CCP (validation partielle)</c:v>
                </c:pt>
                <c:pt idx="2">
                  <c:v>Non présentés</c:v>
                </c:pt>
                <c:pt idx="3">
                  <c:v>Refusés à l'examen</c:v>
                </c:pt>
              </c:strCache>
            </c:strRef>
          </c:cat>
          <c:val>
            <c:numRef>
              <c:f>CRP!$S$100:$S$103</c:f>
              <c:numCache>
                <c:formatCode>0%</c:formatCode>
                <c:ptCount val="4"/>
                <c:pt idx="0">
                  <c:v>0.74341412012644892</c:v>
                </c:pt>
                <c:pt idx="1">
                  <c:v>0.10089567966280295</c:v>
                </c:pt>
                <c:pt idx="2">
                  <c:v>8.7987355110642776E-2</c:v>
                </c:pt>
                <c:pt idx="3">
                  <c:v>6.770284510010538E-2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84F-4A23-813E-F71A40455DDF}"/>
            </c:ext>
          </c:extLst>
        </c:ser>
        <c:ser>
          <c:idx val="8"/>
          <c:order val="8"/>
          <c:tx>
            <c:strRef>
              <c:f>CRP!$T$99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CRP!$K$100:$K$103</c:f>
              <c:strCache>
                <c:ptCount val="4"/>
                <c:pt idx="0">
                  <c:v>Admis à l'examen (validation totale)</c:v>
                </c:pt>
                <c:pt idx="1">
                  <c:v>Admis à un ou plusieurs CCP (validation partielle)</c:v>
                </c:pt>
                <c:pt idx="2">
                  <c:v>Non présentés</c:v>
                </c:pt>
                <c:pt idx="3">
                  <c:v>Refusés à l'examen</c:v>
                </c:pt>
              </c:strCache>
            </c:strRef>
          </c:cat>
          <c:val>
            <c:numRef>
              <c:f>CRP!$T$100:$T$103</c:f>
              <c:numCache>
                <c:formatCode>0%</c:formatCode>
                <c:ptCount val="4"/>
                <c:pt idx="0">
                  <c:v>0.77664670658682633</c:v>
                </c:pt>
                <c:pt idx="1">
                  <c:v>8.9820359281437126E-2</c:v>
                </c:pt>
                <c:pt idx="2">
                  <c:v>7.6946107784431131E-2</c:v>
                </c:pt>
                <c:pt idx="3">
                  <c:v>5.6586826347305393E-2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84F-4A23-813E-F71A40455DDF}"/>
            </c:ext>
          </c:extLst>
        </c:ser>
        <c:ser>
          <c:idx val="9"/>
          <c:order val="9"/>
          <c:tx>
            <c:strRef>
              <c:f>CRP!$U$99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CRP!$K$100:$K$103</c:f>
              <c:strCache>
                <c:ptCount val="4"/>
                <c:pt idx="0">
                  <c:v>Admis à l'examen (validation totale)</c:v>
                </c:pt>
                <c:pt idx="1">
                  <c:v>Admis à un ou plusieurs CCP (validation partielle)</c:v>
                </c:pt>
                <c:pt idx="2">
                  <c:v>Non présentés</c:v>
                </c:pt>
                <c:pt idx="3">
                  <c:v>Refusés à l'examen</c:v>
                </c:pt>
              </c:strCache>
            </c:strRef>
          </c:cat>
          <c:val>
            <c:numRef>
              <c:f>CRP!$U$100:$U$103</c:f>
              <c:numCache>
                <c:formatCode>##0\ %</c:formatCode>
                <c:ptCount val="4"/>
                <c:pt idx="0">
                  <c:v>0.79025993426950003</c:v>
                </c:pt>
                <c:pt idx="1">
                  <c:v>8.7541081565580006E-2</c:v>
                </c:pt>
                <c:pt idx="2">
                  <c:v>6.5431729907379999E-2</c:v>
                </c:pt>
                <c:pt idx="3">
                  <c:v>5.6767254257539999E-2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84F-4A23-813E-F71A40455DDF}"/>
            </c:ext>
          </c:extLst>
        </c:ser>
        <c:ser>
          <c:idx val="10"/>
          <c:order val="10"/>
          <c:tx>
            <c:strRef>
              <c:f>CRP!$V$99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cat>
            <c:strRef>
              <c:f>CRP!$K$100:$K$103</c:f>
              <c:strCache>
                <c:ptCount val="4"/>
                <c:pt idx="0">
                  <c:v>Admis à l'examen (validation totale)</c:v>
                </c:pt>
                <c:pt idx="1">
                  <c:v>Admis à un ou plusieurs CCP (validation partielle)</c:v>
                </c:pt>
                <c:pt idx="2">
                  <c:v>Non présentés</c:v>
                </c:pt>
                <c:pt idx="3">
                  <c:v>Refusés à l'examen</c:v>
                </c:pt>
              </c:strCache>
            </c:strRef>
          </c:cat>
          <c:val>
            <c:numRef>
              <c:f>CRP!$V$100:$V$103</c:f>
              <c:numCache>
                <c:formatCode>##0\ %</c:formatCode>
                <c:ptCount val="4"/>
                <c:pt idx="0">
                  <c:v>0.75667888947090001</c:v>
                </c:pt>
                <c:pt idx="1">
                  <c:v>9.2194866422210003E-2</c:v>
                </c:pt>
                <c:pt idx="2">
                  <c:v>0.1024096385542</c:v>
                </c:pt>
                <c:pt idx="3">
                  <c:v>4.8716605552649998E-2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84F-4A23-813E-F71A40455DDF}"/>
            </c:ext>
          </c:extLst>
        </c:ser>
        <c:ser>
          <c:idx val="11"/>
          <c:order val="11"/>
          <c:tx>
            <c:strRef>
              <c:f>CRP!$W$99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cat>
            <c:strRef>
              <c:f>CRP!$K$100:$K$103</c:f>
              <c:strCache>
                <c:ptCount val="4"/>
                <c:pt idx="0">
                  <c:v>Admis à l'examen (validation totale)</c:v>
                </c:pt>
                <c:pt idx="1">
                  <c:v>Admis à un ou plusieurs CCP (validation partielle)</c:v>
                </c:pt>
                <c:pt idx="2">
                  <c:v>Non présentés</c:v>
                </c:pt>
                <c:pt idx="3">
                  <c:v>Refusés à l'examen</c:v>
                </c:pt>
              </c:strCache>
            </c:strRef>
          </c:cat>
          <c:val>
            <c:numRef>
              <c:f>CRP!$W$100:$W$103</c:f>
              <c:numCache>
                <c:formatCode>##0\ %</c:formatCode>
                <c:ptCount val="4"/>
                <c:pt idx="0">
                  <c:v>0.75</c:v>
                </c:pt>
                <c:pt idx="1">
                  <c:v>9.2194866422210003E-2</c:v>
                </c:pt>
                <c:pt idx="2">
                  <c:v>0.1024096385542</c:v>
                </c:pt>
                <c:pt idx="3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84F-4A23-813E-F71A40455DDF}"/>
            </c:ext>
          </c:extLst>
        </c:ser>
        <c:ser>
          <c:idx val="12"/>
          <c:order val="12"/>
          <c:tx>
            <c:strRef>
              <c:f>CRP!$X$99</c:f>
              <c:strCache>
                <c:ptCount val="1"/>
                <c:pt idx="0">
                  <c:v>2020</c:v>
                </c:pt>
              </c:strCache>
            </c:strRef>
          </c:tx>
          <c:spPr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c:spPr>
          <c:invertIfNegative val="0"/>
          <c:cat>
            <c:strRef>
              <c:f>CRP!$K$100:$K$103</c:f>
              <c:strCache>
                <c:ptCount val="4"/>
                <c:pt idx="0">
                  <c:v>Admis à l'examen (validation totale)</c:v>
                </c:pt>
                <c:pt idx="1">
                  <c:v>Admis à un ou plusieurs CCP (validation partielle)</c:v>
                </c:pt>
                <c:pt idx="2">
                  <c:v>Non présentés</c:v>
                </c:pt>
                <c:pt idx="3">
                  <c:v>Refusés à l'examen</c:v>
                </c:pt>
              </c:strCache>
            </c:strRef>
          </c:cat>
          <c:val>
            <c:numRef>
              <c:f>CRP!$X$100:$X$103</c:f>
              <c:numCache>
                <c:formatCode>##0\ %</c:formatCode>
                <c:ptCount val="4"/>
                <c:pt idx="0">
                  <c:v>0.78</c:v>
                </c:pt>
                <c:pt idx="1">
                  <c:v>7.0000000000000007E-2</c:v>
                </c:pt>
                <c:pt idx="2">
                  <c:v>0.1024096385542</c:v>
                </c:pt>
                <c:pt idx="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84F-4A23-813E-F71A40455D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7323776"/>
        <c:axId val="217337856"/>
      </c:barChart>
      <c:catAx>
        <c:axId val="21732377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7337856"/>
        <c:crosses val="autoZero"/>
        <c:auto val="1"/>
        <c:lblAlgn val="ctr"/>
        <c:lblOffset val="100"/>
        <c:noMultiLvlLbl val="0"/>
      </c:catAx>
      <c:valAx>
        <c:axId val="217337856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17323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Taux de réussite aux examens (validation totale) par région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CRP!$H$142</c:f>
              <c:strCache>
                <c:ptCount val="1"/>
                <c:pt idx="0">
                  <c:v>Prc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CRP!$G$143:$G$156</c:f>
              <c:strCache>
                <c:ptCount val="14"/>
                <c:pt idx="0">
                  <c:v>Bretagne</c:v>
                </c:pt>
                <c:pt idx="1">
                  <c:v>Normandie</c:v>
                </c:pt>
                <c:pt idx="2">
                  <c:v>Centre-Val de Loire</c:v>
                </c:pt>
                <c:pt idx="3">
                  <c:v>Ile-de-France</c:v>
                </c:pt>
                <c:pt idx="4">
                  <c:v>Grand-Est</c:v>
                </c:pt>
                <c:pt idx="5">
                  <c:v>Occitanie</c:v>
                </c:pt>
                <c:pt idx="6">
                  <c:v>Nouvelle-Aquitaine</c:v>
                </c:pt>
                <c:pt idx="7">
                  <c:v>Hauts-de-France</c:v>
                </c:pt>
                <c:pt idx="8">
                  <c:v>Pays-de-la-Loire</c:v>
                </c:pt>
                <c:pt idx="9">
                  <c:v>Provence-Alpes-Côte d'Azur</c:v>
                </c:pt>
                <c:pt idx="10">
                  <c:v>Outre-Mer</c:v>
                </c:pt>
                <c:pt idx="11">
                  <c:v>Auvergne-Rhône-Alpes</c:v>
                </c:pt>
                <c:pt idx="12">
                  <c:v>Bourgogne-Franche-Comté</c:v>
                </c:pt>
                <c:pt idx="13">
                  <c:v>National</c:v>
                </c:pt>
              </c:strCache>
            </c:strRef>
          </c:cat>
          <c:val>
            <c:numRef>
              <c:f>CRP!$H$143:$H$156</c:f>
              <c:numCache>
                <c:formatCode>##0\ %</c:formatCode>
                <c:ptCount val="14"/>
                <c:pt idx="0">
                  <c:v>0.92715231788079999</c:v>
                </c:pt>
                <c:pt idx="1">
                  <c:v>0.8857142857143</c:v>
                </c:pt>
                <c:pt idx="2">
                  <c:v>0.88524590163929995</c:v>
                </c:pt>
                <c:pt idx="3">
                  <c:v>0.83274021352310001</c:v>
                </c:pt>
                <c:pt idx="4">
                  <c:v>0.82388059701490002</c:v>
                </c:pt>
                <c:pt idx="5">
                  <c:v>0.79640718562870005</c:v>
                </c:pt>
                <c:pt idx="6">
                  <c:v>0.77411167512690005</c:v>
                </c:pt>
                <c:pt idx="7">
                  <c:v>0.72246696035239999</c:v>
                </c:pt>
                <c:pt idx="8">
                  <c:v>0.69014084507039997</c:v>
                </c:pt>
                <c:pt idx="9">
                  <c:v>0.67346938775510001</c:v>
                </c:pt>
                <c:pt idx="10">
                  <c:v>0.65517241379309998</c:v>
                </c:pt>
                <c:pt idx="11">
                  <c:v>0.64334085778780004</c:v>
                </c:pt>
                <c:pt idx="12">
                  <c:v>0</c:v>
                </c:pt>
                <c:pt idx="13">
                  <c:v>0.77535513709939996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E3-49CA-A140-0A0634DEFB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7363200"/>
        <c:axId val="217364736"/>
      </c:barChart>
      <c:catAx>
        <c:axId val="2173632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7364736"/>
        <c:crosses val="autoZero"/>
        <c:auto val="1"/>
        <c:lblAlgn val="ctr"/>
        <c:lblOffset val="100"/>
        <c:noMultiLvlLbl val="0"/>
      </c:catAx>
      <c:valAx>
        <c:axId val="217364736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0\ %" sourceLinked="1"/>
        <c:majorTickMark val="none"/>
        <c:minorTickMark val="none"/>
        <c:tickLblPos val="nextTo"/>
        <c:crossAx val="217363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fr-F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14847845503026325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943522529033852E-2"/>
          <c:y val="0.24786599591717701"/>
          <c:w val="0.86806496242999398"/>
          <c:h val="0.70322652376786232"/>
        </c:manualLayout>
      </c:layout>
      <c:pieChart>
        <c:varyColors val="1"/>
        <c:ser>
          <c:idx val="0"/>
          <c:order val="0"/>
          <c:tx>
            <c:strRef>
              <c:f>A!$A$3</c:f>
              <c:strCache>
                <c:ptCount val="1"/>
                <c:pt idx="0">
                  <c:v>Nombre de places agréées</c:v>
                </c:pt>
              </c:strCache>
            </c:strRef>
          </c:tx>
          <c:explosion val="16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B7F2-4FD2-BFCF-D76892A6CF3E}"/>
              </c:ext>
            </c:extLst>
          </c:dPt>
          <c:dPt>
            <c:idx val="1"/>
            <c:bubble3D val="0"/>
            <c:spPr>
              <a:solidFill>
                <a:srgbClr val="F79646"/>
              </a:solidFill>
            </c:spPr>
            <c:extLst>
              <c:ext xmlns:c16="http://schemas.microsoft.com/office/drawing/2014/chart" uri="{C3380CC4-5D6E-409C-BE32-E72D297353CC}">
                <c16:uniqueId val="{00000002-B7F2-4FD2-BFCF-D76892A6CF3E}"/>
              </c:ext>
            </c:extLst>
          </c:dPt>
          <c:dPt>
            <c:idx val="2"/>
            <c:bubble3D val="0"/>
            <c:spPr>
              <a:solidFill>
                <a:srgbClr val="FFFFFF">
                  <a:lumMod val="8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4-B7F2-4FD2-BFCF-D76892A6CF3E}"/>
              </c:ext>
            </c:extLst>
          </c:dPt>
          <c:dLbls>
            <c:dLbl>
              <c:idx val="0"/>
              <c:layout>
                <c:manualLayout>
                  <c:x val="-0.1571124981330359"/>
                  <c:y val="5.9324146981627295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rgbClr val="3399FF"/>
                        </a:solidFill>
                      </a:rPr>
                      <a:t>UEROS
5%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B7F2-4FD2-BFCF-D76892A6CF3E}"/>
                </c:ext>
              </c:extLst>
            </c:dLbl>
            <c:dLbl>
              <c:idx val="1"/>
              <c:layout>
                <c:manualLayout>
                  <c:x val="4.9517347133531002E-2"/>
                  <c:y val="7.7814231554389032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rgbClr val="BF8041"/>
                        </a:solidFill>
                      </a:rPr>
                      <a:t>ESPO
14%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B7F2-4FD2-BFCF-D76892A6CF3E}"/>
                </c:ext>
              </c:extLst>
            </c:dLbl>
            <c:dLbl>
              <c:idx val="2"/>
              <c:layout>
                <c:manualLayout>
                  <c:x val="-0.11121590077226097"/>
                  <c:y val="-5.828703703703704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ESRP
81%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B7F2-4FD2-BFCF-D76892A6CF3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A!$B$1:$D$1</c:f>
              <c:strCache>
                <c:ptCount val="3"/>
                <c:pt idx="0">
                  <c:v>UEROS</c:v>
                </c:pt>
                <c:pt idx="1">
                  <c:v>CPO</c:v>
                </c:pt>
                <c:pt idx="2">
                  <c:v>CRP</c:v>
                </c:pt>
              </c:strCache>
            </c:strRef>
          </c:cat>
          <c:val>
            <c:numRef>
              <c:f>A!$B$3:$D$3</c:f>
              <c:numCache>
                <c:formatCode>#,##0</c:formatCode>
                <c:ptCount val="3"/>
                <c:pt idx="0">
                  <c:v>510</c:v>
                </c:pt>
                <c:pt idx="1">
                  <c:v>1561</c:v>
                </c:pt>
                <c:pt idx="2">
                  <c:v>9012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7F2-4FD2-BFCF-D76892A6CF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0"/>
          <c:marker>
            <c:symbol val="circle"/>
            <c:size val="32"/>
            <c:spPr>
              <a:solidFill>
                <a:srgbClr val="1F497D">
                  <a:lumMod val="40000"/>
                  <a:lumOff val="60000"/>
                </a:srgbClr>
              </a:solidFill>
            </c:spPr>
          </c:marker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00-9743-4566-A4B8-BF3438708DF1}"/>
              </c:ext>
            </c:extLst>
          </c:dPt>
          <c:dPt>
            <c:idx val="12"/>
            <c:marker>
              <c:spPr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C6D3-4B2D-B62F-7DDA3A89055D}"/>
              </c:ext>
            </c:extLst>
          </c:dPt>
          <c:dLbls>
            <c:dLbl>
              <c:idx val="0"/>
              <c:spPr>
                <a:solidFill>
                  <a:srgbClr val="1F497D">
                    <a:lumMod val="40000"/>
                    <a:lumOff val="60000"/>
                  </a:srgbClr>
                </a:solidFill>
              </c:spPr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743-4566-A4B8-BF3438708DF1}"/>
                </c:ext>
              </c:extLst>
            </c:dLbl>
            <c:dLbl>
              <c:idx val="1"/>
              <c:layout>
                <c:manualLayout>
                  <c:x val="-5.0853208502358596E-2"/>
                  <c:y val="0"/>
                </c:manualLayout>
              </c:layout>
              <c:spPr>
                <a:solidFill>
                  <a:srgbClr val="1F497D">
                    <a:lumMod val="40000"/>
                    <a:lumOff val="60000"/>
                  </a:srgbClr>
                </a:solidFill>
              </c:spPr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791-49A3-88F5-0256177DA0E7}"/>
                </c:ext>
              </c:extLst>
            </c:dLbl>
            <c:dLbl>
              <c:idx val="2"/>
              <c:spPr>
                <a:solidFill>
                  <a:srgbClr val="1F497D">
                    <a:lumMod val="40000"/>
                    <a:lumOff val="60000"/>
                  </a:srgbClr>
                </a:solidFill>
              </c:spPr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9743-4566-A4B8-BF3438708DF1}"/>
                </c:ext>
              </c:extLst>
            </c:dLbl>
            <c:dLbl>
              <c:idx val="3"/>
              <c:spPr>
                <a:solidFill>
                  <a:srgbClr val="1F497D">
                    <a:lumMod val="40000"/>
                    <a:lumOff val="60000"/>
                  </a:srgbClr>
                </a:solidFill>
              </c:spPr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743-4566-A4B8-BF3438708DF1}"/>
                </c:ext>
              </c:extLst>
            </c:dLbl>
            <c:dLbl>
              <c:idx val="4"/>
              <c:spPr>
                <a:solidFill>
                  <a:srgbClr val="1F497D">
                    <a:lumMod val="40000"/>
                    <a:lumOff val="60000"/>
                  </a:srgbClr>
                </a:solidFill>
              </c:spPr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9743-4566-A4B8-BF3438708DF1}"/>
                </c:ext>
              </c:extLst>
            </c:dLbl>
            <c:dLbl>
              <c:idx val="5"/>
              <c:spPr>
                <a:solidFill>
                  <a:srgbClr val="1F497D">
                    <a:lumMod val="40000"/>
                    <a:lumOff val="60000"/>
                  </a:srgbClr>
                </a:solidFill>
              </c:spPr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9743-4566-A4B8-BF3438708DF1}"/>
                </c:ext>
              </c:extLst>
            </c:dLbl>
            <c:dLbl>
              <c:idx val="6"/>
              <c:spPr>
                <a:solidFill>
                  <a:srgbClr val="1F497D">
                    <a:lumMod val="40000"/>
                    <a:lumOff val="60000"/>
                  </a:srgbClr>
                </a:solidFill>
              </c:spPr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9743-4566-A4B8-BF3438708DF1}"/>
                </c:ext>
              </c:extLst>
            </c:dLbl>
            <c:dLbl>
              <c:idx val="7"/>
              <c:spPr>
                <a:solidFill>
                  <a:srgbClr val="1F497D">
                    <a:lumMod val="40000"/>
                    <a:lumOff val="60000"/>
                  </a:srgbClr>
                </a:solidFill>
              </c:spPr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9743-4566-A4B8-BF3438708DF1}"/>
                </c:ext>
              </c:extLst>
            </c:dLbl>
            <c:dLbl>
              <c:idx val="8"/>
              <c:spPr>
                <a:solidFill>
                  <a:srgbClr val="1F497D">
                    <a:lumMod val="40000"/>
                    <a:lumOff val="60000"/>
                  </a:srgbClr>
                </a:solidFill>
              </c:spPr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9743-4566-A4B8-BF3438708DF1}"/>
                </c:ext>
              </c:extLst>
            </c:dLbl>
            <c:dLbl>
              <c:idx val="9"/>
              <c:spPr>
                <a:solidFill>
                  <a:srgbClr val="1F497D">
                    <a:lumMod val="40000"/>
                    <a:lumOff val="60000"/>
                  </a:srgbClr>
                </a:solidFill>
              </c:spPr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9743-4566-A4B8-BF3438708DF1}"/>
                </c:ext>
              </c:extLst>
            </c:dLbl>
            <c:dLbl>
              <c:idx val="10"/>
              <c:spPr>
                <a:solidFill>
                  <a:srgbClr val="1F497D">
                    <a:lumMod val="40000"/>
                    <a:lumOff val="60000"/>
                  </a:srgbClr>
                </a:solidFill>
              </c:spPr>
              <c:txPr>
                <a:bodyPr/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9743-4566-A4B8-BF3438708DF1}"/>
                </c:ext>
              </c:extLst>
            </c:dLbl>
            <c:dLbl>
              <c:idx val="11"/>
              <c:layout>
                <c:manualLayout>
                  <c:x val="-3.8776227385294466E-2"/>
                  <c:y val="-3.5963135237812604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="1" dirty="0">
                        <a:solidFill>
                          <a:schemeClr val="bg1"/>
                        </a:solidFill>
                      </a:rPr>
                      <a:t>63%</a:t>
                    </a:r>
                  </a:p>
                </c:rich>
              </c:tx>
              <c:spPr>
                <a:solidFill>
                  <a:srgbClr val="1F497D">
                    <a:lumMod val="40000"/>
                    <a:lumOff val="60000"/>
                  </a:srgbClr>
                </a:solidFill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743-4566-A4B8-BF3438708DF1}"/>
                </c:ext>
              </c:extLst>
            </c:dLbl>
            <c:dLbl>
              <c:idx val="12"/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>
                        <a:solidFill>
                          <a:schemeClr val="bg1"/>
                        </a:solidFill>
                        <a:effectLst>
                          <a:glow rad="88900">
                            <a:schemeClr val="accent1">
                              <a:alpha val="8000"/>
                            </a:schemeClr>
                          </a:glow>
                        </a:effectLst>
                      </a:defRPr>
                    </a:pPr>
                    <a:fld id="{D698C209-0EE8-493E-8D74-0E4197EF99BB}" type="VALUE">
                      <a:rPr lang="en-US" b="1"/>
                      <a:pPr>
                        <a:defRPr>
                          <a:solidFill>
                            <a:schemeClr val="bg1"/>
                          </a:solidFill>
                          <a:effectLst>
                            <a:glow rad="88900">
                              <a:schemeClr val="accent1">
                                <a:alpha val="8000"/>
                              </a:schemeClr>
                            </a:glow>
                          </a:effectLst>
                        </a:defRPr>
                      </a:pPr>
                      <a:t>[VALEUR]</a:t>
                    </a:fld>
                    <a:endParaRPr lang="fr-FR"/>
                  </a:p>
                </c:rich>
              </c:tx>
              <c:spPr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6D3-4B2D-B62F-7DDA3A89055D}"/>
                </c:ext>
              </c:extLst>
            </c:dLbl>
            <c:spPr>
              <a:solidFill>
                <a:srgbClr val="1F497D">
                  <a:lumMod val="40000"/>
                  <a:lumOff val="60000"/>
                </a:srgbClr>
              </a:solidFill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CRP!$G$182:$S$182</c:f>
              <c:numCache>
                <c:formatCode>General</c:formatCode>
                <c:ptCount val="1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</c:numCache>
            </c:numRef>
          </c:cat>
          <c:val>
            <c:numRef>
              <c:f>CRP!$G$183:$S$183</c:f>
              <c:numCache>
                <c:formatCode>0%</c:formatCode>
                <c:ptCount val="13"/>
                <c:pt idx="0">
                  <c:v>0.68</c:v>
                </c:pt>
                <c:pt idx="1">
                  <c:v>0.65</c:v>
                </c:pt>
                <c:pt idx="2">
                  <c:v>0.68</c:v>
                </c:pt>
                <c:pt idx="3">
                  <c:v>0.65</c:v>
                </c:pt>
                <c:pt idx="4">
                  <c:v>0.59</c:v>
                </c:pt>
                <c:pt idx="5">
                  <c:v>0.6</c:v>
                </c:pt>
                <c:pt idx="6">
                  <c:v>0.63</c:v>
                </c:pt>
                <c:pt idx="7">
                  <c:v>0.6184455187802157</c:v>
                </c:pt>
                <c:pt idx="8">
                  <c:v>0.62</c:v>
                </c:pt>
                <c:pt idx="9">
                  <c:v>0.64125560538116588</c:v>
                </c:pt>
                <c:pt idx="10">
                  <c:v>0.66</c:v>
                </c:pt>
                <c:pt idx="11">
                  <c:v>0.63</c:v>
                </c:pt>
                <c:pt idx="12">
                  <c:v>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3791-49A3-88F5-0256177DA0E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05408512"/>
        <c:axId val="205432704"/>
      </c:lineChart>
      <c:catAx>
        <c:axId val="205408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432704"/>
        <c:crosses val="autoZero"/>
        <c:auto val="1"/>
        <c:lblAlgn val="ctr"/>
        <c:lblOffset val="100"/>
        <c:noMultiLvlLbl val="0"/>
      </c:catAx>
      <c:valAx>
        <c:axId val="205432704"/>
        <c:scaling>
          <c:orientation val="minMax"/>
          <c:max val="0.75000000000000011"/>
          <c:min val="0.35000000000000003"/>
        </c:scaling>
        <c:delete val="1"/>
        <c:axPos val="l"/>
        <c:numFmt formatCode="0%" sourceLinked="1"/>
        <c:majorTickMark val="out"/>
        <c:minorTickMark val="none"/>
        <c:tickLblPos val="nextTo"/>
        <c:crossAx val="205408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2736640373291859"/>
          <c:y val="0.20024676745318898"/>
          <c:w val="0.36603957584959695"/>
          <c:h val="0.57795722502567937"/>
        </c:manualLayout>
      </c:layout>
      <c:pieChart>
        <c:varyColors val="1"/>
        <c:ser>
          <c:idx val="0"/>
          <c:order val="0"/>
          <c:tx>
            <c:strRef>
              <c:f>CRP!$H$206</c:f>
              <c:strCache>
                <c:ptCount val="1"/>
                <c:pt idx="0">
                  <c:v>Nombre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BF0-41D9-97DD-7605C7B2620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BF0-41D9-97DD-7605C7B2620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BF0-41D9-97DD-7605C7B2620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BF0-41D9-97DD-7605C7B2620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BF0-41D9-97DD-7605C7B2620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BF0-41D9-97DD-7605C7B2620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BF0-41D9-97DD-7605C7B2620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BF0-41D9-97DD-7605C7B26200}"/>
              </c:ext>
            </c:extLst>
          </c:dPt>
          <c:dLbls>
            <c:dLbl>
              <c:idx val="0"/>
              <c:layout>
                <c:manualLayout>
                  <c:x val="0.16304551661320532"/>
                  <c:y val="-4.4215239024511825E-3"/>
                </c:manualLayout>
              </c:layout>
              <c:tx>
                <c:rich>
                  <a:bodyPr/>
                  <a:lstStyle/>
                  <a:p>
                    <a:fld id="{D6329A95-C12A-4FF0-BA90-B6FE8973F6B3}" type="CATEGORYNAME">
                      <a:rPr lang="en-US"/>
                      <a:pPr/>
                      <a:t>[NOM DE CATÉGORIE]</a:t>
                    </a:fld>
                    <a:r>
                      <a:rPr lang="en-US" baseline="0"/>
                      <a:t>
39 %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BF0-41D9-97DD-7605C7B26200}"/>
                </c:ext>
              </c:extLst>
            </c:dLbl>
            <c:dLbl>
              <c:idx val="1"/>
              <c:layout>
                <c:manualLayout>
                  <c:x val="-3.7654307125843382E-2"/>
                  <c:y val="6.4991916012092518E-2"/>
                </c:manualLayout>
              </c:layout>
              <c:tx>
                <c:rich>
                  <a:bodyPr/>
                  <a:lstStyle/>
                  <a:p>
                    <a:fld id="{BAF4F7F7-3F51-464F-9D8B-667C53844311}" type="CATEGORYNAME">
                      <a:rPr lang="en-US"/>
                      <a:pPr/>
                      <a:t>[NOM DE CATÉGORIE]</a:t>
                    </a:fld>
                    <a:r>
                      <a:rPr lang="en-US" baseline="0"/>
                      <a:t>
36 %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BF0-41D9-97DD-7605C7B26200}"/>
                </c:ext>
              </c:extLst>
            </c:dLbl>
            <c:dLbl>
              <c:idx val="2"/>
              <c:layout>
                <c:manualLayout>
                  <c:x val="-0.14014401177646929"/>
                  <c:y val="0.1339673796928546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BF0-41D9-97DD-7605C7B26200}"/>
                </c:ext>
              </c:extLst>
            </c:dLbl>
            <c:dLbl>
              <c:idx val="3"/>
              <c:layout>
                <c:manualLayout>
                  <c:x val="-0.14704822986571231"/>
                  <c:y val="4.8489091274192486E-2"/>
                </c:manualLayout>
              </c:layout>
              <c:tx>
                <c:rich>
                  <a:bodyPr/>
                  <a:lstStyle/>
                  <a:p>
                    <a:fld id="{A4EF2FD7-56D4-4C6A-AE71-87740F6D09A2}" type="CATEGORYNAME">
                      <a:rPr lang="en-US"/>
                      <a:pPr/>
                      <a:t>[NOM DE CATÉGORIE]</a:t>
                    </a:fld>
                    <a:r>
                      <a:rPr lang="en-US" baseline="0"/>
                      <a:t>
6%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097266970336629"/>
                      <c:h val="0.1273928965157717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BF0-41D9-97DD-7605C7B26200}"/>
                </c:ext>
              </c:extLst>
            </c:dLbl>
            <c:dLbl>
              <c:idx val="4"/>
              <c:layout>
                <c:manualLayout>
                  <c:x val="-0.22387470836573714"/>
                  <c:y val="-1.326476545341118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BF0-41D9-97DD-7605C7B26200}"/>
                </c:ext>
              </c:extLst>
            </c:dLbl>
            <c:dLbl>
              <c:idx val="5"/>
              <c:layout>
                <c:manualLayout>
                  <c:x val="-9.4968516106563428E-2"/>
                  <c:y val="-0.12385994378816433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Entreprise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adaptée</a:t>
                    </a:r>
                    <a:r>
                      <a:rPr lang="en-US" baseline="0" dirty="0"/>
                      <a:t>
1 %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0575241639817798"/>
                      <c:h val="0.12739289651577174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B-9BF0-41D9-97DD-7605C7B26200}"/>
                </c:ext>
              </c:extLst>
            </c:dLbl>
            <c:dLbl>
              <c:idx val="6"/>
              <c:layout>
                <c:manualLayout>
                  <c:x val="3.3490565666068624E-2"/>
                  <c:y val="-0.1018139116357671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BF0-41D9-97DD-7605C7B26200}"/>
                </c:ext>
              </c:extLst>
            </c:dLbl>
            <c:dLbl>
              <c:idx val="7"/>
              <c:layout>
                <c:manualLayout>
                  <c:x val="3.6167277709884087E-2"/>
                  <c:y val="-8.2110959375804343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err="1"/>
                      <a:t>Autre</a:t>
                    </a:r>
                    <a:r>
                      <a:rPr lang="en-US" baseline="0" dirty="0"/>
                      <a:t>
</a:t>
                    </a:r>
                    <a:r>
                      <a:rPr lang="en-US" baseline="0"/>
                      <a:t>8%</a:t>
                    </a:r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9BF0-41D9-97DD-7605C7B262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CRP!$G$207:$G$214</c:f>
              <c:strCache>
                <c:ptCount val="8"/>
                <c:pt idx="0">
                  <c:v>CDI</c:v>
                </c:pt>
                <c:pt idx="1">
                  <c:v>CDD</c:v>
                </c:pt>
                <c:pt idx="2">
                  <c:v>Contrat d'apprentissage</c:v>
                </c:pt>
                <c:pt idx="3">
                  <c:v>Interim</c:v>
                </c:pt>
                <c:pt idx="4">
                  <c:v>Contrats aidés</c:v>
                </c:pt>
                <c:pt idx="5">
                  <c:v>Entreprise adaptée</c:v>
                </c:pt>
                <c:pt idx="6">
                  <c:v>Installation à son compte (artisanat…)</c:v>
                </c:pt>
                <c:pt idx="7">
                  <c:v>Autre</c:v>
                </c:pt>
              </c:strCache>
            </c:strRef>
          </c:cat>
          <c:val>
            <c:numRef>
              <c:f>CRP!$H$207:$H$214</c:f>
              <c:numCache>
                <c:formatCode>#,##0</c:formatCode>
                <c:ptCount val="8"/>
                <c:pt idx="0">
                  <c:v>558</c:v>
                </c:pt>
                <c:pt idx="1">
                  <c:v>520</c:v>
                </c:pt>
                <c:pt idx="2">
                  <c:v>53</c:v>
                </c:pt>
                <c:pt idx="3">
                  <c:v>84</c:v>
                </c:pt>
                <c:pt idx="4">
                  <c:v>18</c:v>
                </c:pt>
                <c:pt idx="5">
                  <c:v>18</c:v>
                </c:pt>
                <c:pt idx="6">
                  <c:v>67</c:v>
                </c:pt>
                <c:pt idx="7">
                  <c:v>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BF0-41D9-97DD-7605C7B26200}"/>
            </c:ext>
          </c:extLst>
        </c:ser>
        <c:ser>
          <c:idx val="1"/>
          <c:order val="1"/>
          <c:tx>
            <c:strRef>
              <c:f>CRP!$I$206</c:f>
              <c:strCache>
                <c:ptCount val="1"/>
                <c:pt idx="0">
                  <c:v>Prc</c:v>
                </c:pt>
              </c:strCache>
            </c:strRef>
          </c:tx>
          <c:cat>
            <c:strRef>
              <c:f>CRP!$G$207:$G$214</c:f>
              <c:strCache>
                <c:ptCount val="8"/>
                <c:pt idx="0">
                  <c:v>CDI</c:v>
                </c:pt>
                <c:pt idx="1">
                  <c:v>CDD</c:v>
                </c:pt>
                <c:pt idx="2">
                  <c:v>Contrat d'apprentissage</c:v>
                </c:pt>
                <c:pt idx="3">
                  <c:v>Interim</c:v>
                </c:pt>
                <c:pt idx="4">
                  <c:v>Contrats aidés</c:v>
                </c:pt>
                <c:pt idx="5">
                  <c:v>Entreprise adaptée</c:v>
                </c:pt>
                <c:pt idx="6">
                  <c:v>Installation à son compte (artisanat…)</c:v>
                </c:pt>
                <c:pt idx="7">
                  <c:v>Autre</c:v>
                </c:pt>
              </c:strCache>
            </c:strRef>
          </c:cat>
          <c:val>
            <c:numRef>
              <c:f>CRP!$I$207:$I$213</c:f>
              <c:numCache>
                <c:formatCode>##0.0\ %</c:formatCode>
                <c:ptCount val="7"/>
                <c:pt idx="0">
                  <c:v>0.38966480446930002</c:v>
                </c:pt>
                <c:pt idx="1">
                  <c:v>0.36312849162010002</c:v>
                </c:pt>
                <c:pt idx="2">
                  <c:v>3.7011173184360001E-2</c:v>
                </c:pt>
                <c:pt idx="3">
                  <c:v>5.8659217877100003E-2</c:v>
                </c:pt>
                <c:pt idx="4">
                  <c:v>1.256983240224E-2</c:v>
                </c:pt>
                <c:pt idx="5">
                  <c:v>1.256983240224E-2</c:v>
                </c:pt>
                <c:pt idx="6">
                  <c:v>4.6787709497209999E-2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9BF0-41D9-97DD-7605C7B262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Taux d'insertion selon le niveau des formations suivies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5491636360988856"/>
          <c:y val="6.0491554517175382E-2"/>
          <c:w val="0.84508358528781524"/>
          <c:h val="0.863698347842428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CRP!$M$239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1">
                <a:tint val="44000"/>
              </a:schemeClr>
            </a:solidFill>
            <a:ln>
              <a:noFill/>
            </a:ln>
            <a:effectLst/>
          </c:spPr>
          <c:invertIfNegative val="0"/>
          <c:cat>
            <c:strRef>
              <c:f>CRP!$L$240:$L$245</c:f>
              <c:strCache>
                <c:ptCount val="6"/>
                <c:pt idx="0">
                  <c:v>Niveau 7 (ex I)</c:v>
                </c:pt>
                <c:pt idx="1">
                  <c:v>Niveau 6 (ex II)</c:v>
                </c:pt>
                <c:pt idx="2">
                  <c:v>Niveau 5 (ex  III)</c:v>
                </c:pt>
                <c:pt idx="3">
                  <c:v>Niveau 4 (ex IV)</c:v>
                </c:pt>
                <c:pt idx="4">
                  <c:v>Nveau 3 (ex V)</c:v>
                </c:pt>
                <c:pt idx="5">
                  <c:v>Niveau 2(ex Vbis)</c:v>
                </c:pt>
              </c:strCache>
            </c:strRef>
          </c:cat>
          <c:val>
            <c:numRef>
              <c:f>CRP!$M$240:$M$245</c:f>
              <c:numCache>
                <c:formatCode>0%</c:formatCode>
                <c:ptCount val="6"/>
                <c:pt idx="0">
                  <c:v>0</c:v>
                </c:pt>
                <c:pt idx="1">
                  <c:v>1</c:v>
                </c:pt>
                <c:pt idx="2">
                  <c:v>0.78</c:v>
                </c:pt>
                <c:pt idx="3">
                  <c:v>0.75</c:v>
                </c:pt>
                <c:pt idx="4">
                  <c:v>0.67</c:v>
                </c:pt>
                <c:pt idx="5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8E-44AD-9A67-DE1A5FA30594}"/>
            </c:ext>
          </c:extLst>
        </c:ser>
        <c:ser>
          <c:idx val="1"/>
          <c:order val="1"/>
          <c:tx>
            <c:strRef>
              <c:f>CRP!$N$239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1">
                <a:tint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CRP!$L$240:$L$245</c:f>
              <c:strCache>
                <c:ptCount val="6"/>
                <c:pt idx="0">
                  <c:v>Niveau 7 (ex I)</c:v>
                </c:pt>
                <c:pt idx="1">
                  <c:v>Niveau 6 (ex II)</c:v>
                </c:pt>
                <c:pt idx="2">
                  <c:v>Niveau 5 (ex  III)</c:v>
                </c:pt>
                <c:pt idx="3">
                  <c:v>Niveau 4 (ex IV)</c:v>
                </c:pt>
                <c:pt idx="4">
                  <c:v>Nveau 3 (ex V)</c:v>
                </c:pt>
                <c:pt idx="5">
                  <c:v>Niveau 2(ex Vbis)</c:v>
                </c:pt>
              </c:strCache>
            </c:strRef>
          </c:cat>
          <c:val>
            <c:numRef>
              <c:f>CRP!$N$240:$N$245</c:f>
              <c:numCache>
                <c:formatCode>0%</c:formatCode>
                <c:ptCount val="6"/>
                <c:pt idx="0">
                  <c:v>0</c:v>
                </c:pt>
                <c:pt idx="1">
                  <c:v>0.91666666666666663</c:v>
                </c:pt>
                <c:pt idx="2">
                  <c:v>0.796875</c:v>
                </c:pt>
                <c:pt idx="3">
                  <c:v>0.72784810126582278</c:v>
                </c:pt>
                <c:pt idx="4">
                  <c:v>0.65509761388286336</c:v>
                </c:pt>
                <c:pt idx="5">
                  <c:v>0.73195876288659789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8E-44AD-9A67-DE1A5FA30594}"/>
            </c:ext>
          </c:extLst>
        </c:ser>
        <c:ser>
          <c:idx val="2"/>
          <c:order val="2"/>
          <c:tx>
            <c:strRef>
              <c:f>CRP!$O$239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>
                <a:tint val="72000"/>
              </a:schemeClr>
            </a:solidFill>
            <a:ln>
              <a:noFill/>
            </a:ln>
            <a:effectLst/>
          </c:spPr>
          <c:invertIfNegative val="0"/>
          <c:cat>
            <c:strRef>
              <c:f>CRP!$L$240:$L$245</c:f>
              <c:strCache>
                <c:ptCount val="6"/>
                <c:pt idx="0">
                  <c:v>Niveau 7 (ex I)</c:v>
                </c:pt>
                <c:pt idx="1">
                  <c:v>Niveau 6 (ex II)</c:v>
                </c:pt>
                <c:pt idx="2">
                  <c:v>Niveau 5 (ex  III)</c:v>
                </c:pt>
                <c:pt idx="3">
                  <c:v>Niveau 4 (ex IV)</c:v>
                </c:pt>
                <c:pt idx="4">
                  <c:v>Nveau 3 (ex V)</c:v>
                </c:pt>
                <c:pt idx="5">
                  <c:v>Niveau 2(ex Vbis)</c:v>
                </c:pt>
              </c:strCache>
            </c:strRef>
          </c:cat>
          <c:val>
            <c:numRef>
              <c:f>CRP!$O$240:$O$245</c:f>
              <c:numCache>
                <c:formatCode>0%</c:formatCode>
                <c:ptCount val="6"/>
                <c:pt idx="0">
                  <c:v>0</c:v>
                </c:pt>
                <c:pt idx="1">
                  <c:v>0.90909090909090906</c:v>
                </c:pt>
                <c:pt idx="2">
                  <c:v>0.90209790209790208</c:v>
                </c:pt>
                <c:pt idx="3">
                  <c:v>0.68054298642533939</c:v>
                </c:pt>
                <c:pt idx="4">
                  <c:v>0.62817362817362821</c:v>
                </c:pt>
                <c:pt idx="5">
                  <c:v>0.61240310077519378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8E-44AD-9A67-DE1A5FA30594}"/>
            </c:ext>
          </c:extLst>
        </c:ser>
        <c:ser>
          <c:idx val="3"/>
          <c:order val="3"/>
          <c:tx>
            <c:strRef>
              <c:f>CRP!$P$239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1">
                <a:tint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CRP!$L$240:$L$245</c:f>
              <c:strCache>
                <c:ptCount val="6"/>
                <c:pt idx="0">
                  <c:v>Niveau 7 (ex I)</c:v>
                </c:pt>
                <c:pt idx="1">
                  <c:v>Niveau 6 (ex II)</c:v>
                </c:pt>
                <c:pt idx="2">
                  <c:v>Niveau 5 (ex  III)</c:v>
                </c:pt>
                <c:pt idx="3">
                  <c:v>Niveau 4 (ex IV)</c:v>
                </c:pt>
                <c:pt idx="4">
                  <c:v>Nveau 3 (ex V)</c:v>
                </c:pt>
                <c:pt idx="5">
                  <c:v>Niveau 2(ex Vbis)</c:v>
                </c:pt>
              </c:strCache>
            </c:strRef>
          </c:cat>
          <c:val>
            <c:numRef>
              <c:f>CRP!$P$240:$P$245</c:f>
              <c:numCache>
                <c:formatCode>0%</c:formatCode>
                <c:ptCount val="6"/>
                <c:pt idx="0">
                  <c:v>0</c:v>
                </c:pt>
                <c:pt idx="1">
                  <c:v>0.7</c:v>
                </c:pt>
                <c:pt idx="2">
                  <c:v>0.74226804123711343</c:v>
                </c:pt>
                <c:pt idx="3">
                  <c:v>0.61487050960735168</c:v>
                </c:pt>
                <c:pt idx="4">
                  <c:v>0.55953905249679903</c:v>
                </c:pt>
                <c:pt idx="5">
                  <c:v>0.51773049645390068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8E-44AD-9A67-DE1A5FA30594}"/>
            </c:ext>
          </c:extLst>
        </c:ser>
        <c:ser>
          <c:idx val="4"/>
          <c:order val="4"/>
          <c:tx>
            <c:strRef>
              <c:f>CRP!$Q$239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CRP!$L$240:$L$245</c:f>
              <c:strCache>
                <c:ptCount val="6"/>
                <c:pt idx="0">
                  <c:v>Niveau 7 (ex I)</c:v>
                </c:pt>
                <c:pt idx="1">
                  <c:v>Niveau 6 (ex II)</c:v>
                </c:pt>
                <c:pt idx="2">
                  <c:v>Niveau 5 (ex  III)</c:v>
                </c:pt>
                <c:pt idx="3">
                  <c:v>Niveau 4 (ex IV)</c:v>
                </c:pt>
                <c:pt idx="4">
                  <c:v>Nveau 3 (ex V)</c:v>
                </c:pt>
                <c:pt idx="5">
                  <c:v>Niveau 2(ex Vbis)</c:v>
                </c:pt>
              </c:strCache>
            </c:strRef>
          </c:cat>
          <c:val>
            <c:numRef>
              <c:f>CRP!$Q$240:$Q$245</c:f>
              <c:numCache>
                <c:formatCode>0%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0.77785280216070229</c:v>
                </c:pt>
                <c:pt idx="3">
                  <c:v>0.65668827068940094</c:v>
                </c:pt>
                <c:pt idx="4">
                  <c:v>0.55297125155199656</c:v>
                </c:pt>
                <c:pt idx="5">
                  <c:v>0.52123552123552119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88E-44AD-9A67-DE1A5FA30594}"/>
            </c:ext>
          </c:extLst>
        </c:ser>
        <c:ser>
          <c:idx val="5"/>
          <c:order val="5"/>
          <c:tx>
            <c:strRef>
              <c:f>CRP!$R$239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CRP!$L$240:$L$245</c:f>
              <c:strCache>
                <c:ptCount val="6"/>
                <c:pt idx="0">
                  <c:v>Niveau 7 (ex I)</c:v>
                </c:pt>
                <c:pt idx="1">
                  <c:v>Niveau 6 (ex II)</c:v>
                </c:pt>
                <c:pt idx="2">
                  <c:v>Niveau 5 (ex  III)</c:v>
                </c:pt>
                <c:pt idx="3">
                  <c:v>Niveau 4 (ex IV)</c:v>
                </c:pt>
                <c:pt idx="4">
                  <c:v>Nveau 3 (ex V)</c:v>
                </c:pt>
                <c:pt idx="5">
                  <c:v>Niveau 2(ex Vbis)</c:v>
                </c:pt>
              </c:strCache>
            </c:strRef>
          </c:cat>
          <c:val>
            <c:numRef>
              <c:f>CRP!$R$240:$R$245</c:f>
              <c:numCache>
                <c:formatCode>0%</c:formatCode>
                <c:ptCount val="6"/>
                <c:pt idx="0">
                  <c:v>0</c:v>
                </c:pt>
                <c:pt idx="1">
                  <c:v>0.8</c:v>
                </c:pt>
                <c:pt idx="2">
                  <c:v>0.81</c:v>
                </c:pt>
                <c:pt idx="3">
                  <c:v>0.65</c:v>
                </c:pt>
                <c:pt idx="4">
                  <c:v>0.6</c:v>
                </c:pt>
                <c:pt idx="5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88E-44AD-9A67-DE1A5FA30594}"/>
            </c:ext>
          </c:extLst>
        </c:ser>
        <c:ser>
          <c:idx val="6"/>
          <c:order val="6"/>
          <c:tx>
            <c:strRef>
              <c:f>CRP!$S$239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CRP!$L$240:$L$245</c:f>
              <c:strCache>
                <c:ptCount val="6"/>
                <c:pt idx="0">
                  <c:v>Niveau 7 (ex I)</c:v>
                </c:pt>
                <c:pt idx="1">
                  <c:v>Niveau 6 (ex II)</c:v>
                </c:pt>
                <c:pt idx="2">
                  <c:v>Niveau 5 (ex  III)</c:v>
                </c:pt>
                <c:pt idx="3">
                  <c:v>Niveau 4 (ex IV)</c:v>
                </c:pt>
                <c:pt idx="4">
                  <c:v>Nveau 3 (ex V)</c:v>
                </c:pt>
                <c:pt idx="5">
                  <c:v>Niveau 2(ex Vbis)</c:v>
                </c:pt>
              </c:strCache>
            </c:strRef>
          </c:cat>
          <c:val>
            <c:numRef>
              <c:f>CRP!$S$240:$S$245</c:f>
              <c:numCache>
                <c:formatCode>0%</c:formatCode>
                <c:ptCount val="6"/>
                <c:pt idx="0">
                  <c:v>0</c:v>
                </c:pt>
                <c:pt idx="1">
                  <c:v>1</c:v>
                </c:pt>
                <c:pt idx="2">
                  <c:v>0.79113924050632911</c:v>
                </c:pt>
                <c:pt idx="3">
                  <c:v>0.62995245641838349</c:v>
                </c:pt>
                <c:pt idx="4">
                  <c:v>0.59245960502692996</c:v>
                </c:pt>
                <c:pt idx="5">
                  <c:v>0.51677852348993292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88E-44AD-9A67-DE1A5FA30594}"/>
            </c:ext>
          </c:extLst>
        </c:ser>
        <c:ser>
          <c:idx val="7"/>
          <c:order val="7"/>
          <c:tx>
            <c:strRef>
              <c:f>CRP!$T$239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CRP!$L$240:$L$245</c:f>
              <c:strCache>
                <c:ptCount val="6"/>
                <c:pt idx="0">
                  <c:v>Niveau 7 (ex I)</c:v>
                </c:pt>
                <c:pt idx="1">
                  <c:v>Niveau 6 (ex II)</c:v>
                </c:pt>
                <c:pt idx="2">
                  <c:v>Niveau 5 (ex  III)</c:v>
                </c:pt>
                <c:pt idx="3">
                  <c:v>Niveau 4 (ex IV)</c:v>
                </c:pt>
                <c:pt idx="4">
                  <c:v>Nveau 3 (ex V)</c:v>
                </c:pt>
                <c:pt idx="5">
                  <c:v>Niveau 2(ex Vbis)</c:v>
                </c:pt>
              </c:strCache>
            </c:strRef>
          </c:cat>
          <c:val>
            <c:numRef>
              <c:f>CRP!$T$240:$T$245</c:f>
              <c:numCache>
                <c:formatCode>0%</c:formatCode>
                <c:ptCount val="6"/>
                <c:pt idx="0">
                  <c:v>0</c:v>
                </c:pt>
                <c:pt idx="1">
                  <c:v>0.86</c:v>
                </c:pt>
                <c:pt idx="2">
                  <c:v>0.79059829059829057</c:v>
                </c:pt>
                <c:pt idx="3">
                  <c:v>0.63</c:v>
                </c:pt>
                <c:pt idx="4">
                  <c:v>0.56000000000000005</c:v>
                </c:pt>
                <c:pt idx="5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88E-44AD-9A67-DE1A5FA30594}"/>
            </c:ext>
          </c:extLst>
        </c:ser>
        <c:ser>
          <c:idx val="8"/>
          <c:order val="8"/>
          <c:tx>
            <c:strRef>
              <c:f>CRP!$U$239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CRP!$L$240:$L$245</c:f>
              <c:strCache>
                <c:ptCount val="6"/>
                <c:pt idx="0">
                  <c:v>Niveau 7 (ex I)</c:v>
                </c:pt>
                <c:pt idx="1">
                  <c:v>Niveau 6 (ex II)</c:v>
                </c:pt>
                <c:pt idx="2">
                  <c:v>Niveau 5 (ex  III)</c:v>
                </c:pt>
                <c:pt idx="3">
                  <c:v>Niveau 4 (ex IV)</c:v>
                </c:pt>
                <c:pt idx="4">
                  <c:v>Nveau 3 (ex V)</c:v>
                </c:pt>
                <c:pt idx="5">
                  <c:v>Niveau 2(ex Vbis)</c:v>
                </c:pt>
              </c:strCache>
            </c:strRef>
          </c:cat>
          <c:val>
            <c:numRef>
              <c:f>CRP!$U$240:$U$245</c:f>
              <c:numCache>
                <c:formatCode>0%</c:formatCode>
                <c:ptCount val="6"/>
                <c:pt idx="0">
                  <c:v>0</c:v>
                </c:pt>
                <c:pt idx="1">
                  <c:v>0.76</c:v>
                </c:pt>
                <c:pt idx="2">
                  <c:v>0.79059829059829057</c:v>
                </c:pt>
                <c:pt idx="3">
                  <c:v>0.66362252663622523</c:v>
                </c:pt>
                <c:pt idx="4">
                  <c:v>0.58888888888888891</c:v>
                </c:pt>
                <c:pt idx="5">
                  <c:v>0.60256410256410253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88E-44AD-9A67-DE1A5FA30594}"/>
            </c:ext>
          </c:extLst>
        </c:ser>
        <c:ser>
          <c:idx val="9"/>
          <c:order val="9"/>
          <c:tx>
            <c:strRef>
              <c:f>CRP!$V$239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cat>
            <c:strRef>
              <c:f>CRP!$L$240:$L$245</c:f>
              <c:strCache>
                <c:ptCount val="6"/>
                <c:pt idx="0">
                  <c:v>Niveau 7 (ex I)</c:v>
                </c:pt>
                <c:pt idx="1">
                  <c:v>Niveau 6 (ex II)</c:v>
                </c:pt>
                <c:pt idx="2">
                  <c:v>Niveau 5 (ex  III)</c:v>
                </c:pt>
                <c:pt idx="3">
                  <c:v>Niveau 4 (ex IV)</c:v>
                </c:pt>
                <c:pt idx="4">
                  <c:v>Nveau 3 (ex V)</c:v>
                </c:pt>
                <c:pt idx="5">
                  <c:v>Niveau 2(ex Vbis)</c:v>
                </c:pt>
              </c:strCache>
            </c:strRef>
          </c:cat>
          <c:val>
            <c:numRef>
              <c:f>CRP!$V$240:$V$245</c:f>
              <c:numCache>
                <c:formatCode>0%</c:formatCode>
                <c:ptCount val="6"/>
                <c:pt idx="0">
                  <c:v>0</c:v>
                </c:pt>
                <c:pt idx="1">
                  <c:v>0.93799999999999994</c:v>
                </c:pt>
                <c:pt idx="2">
                  <c:v>0.81799999999999995</c:v>
                </c:pt>
                <c:pt idx="3">
                  <c:v>0.66600000000000004</c:v>
                </c:pt>
                <c:pt idx="4">
                  <c:v>0.64100000000000001</c:v>
                </c:pt>
                <c:pt idx="5">
                  <c:v>0.57399999999999995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88E-44AD-9A67-DE1A5FA30594}"/>
            </c:ext>
          </c:extLst>
        </c:ser>
        <c:ser>
          <c:idx val="10"/>
          <c:order val="10"/>
          <c:tx>
            <c:strRef>
              <c:f>CRP!$W$239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cat>
            <c:strRef>
              <c:f>CRP!$L$240:$L$245</c:f>
              <c:strCache>
                <c:ptCount val="6"/>
                <c:pt idx="0">
                  <c:v>Niveau 7 (ex I)</c:v>
                </c:pt>
                <c:pt idx="1">
                  <c:v>Niveau 6 (ex II)</c:v>
                </c:pt>
                <c:pt idx="2">
                  <c:v>Niveau 5 (ex  III)</c:v>
                </c:pt>
                <c:pt idx="3">
                  <c:v>Niveau 4 (ex IV)</c:v>
                </c:pt>
                <c:pt idx="4">
                  <c:v>Nveau 3 (ex V)</c:v>
                </c:pt>
                <c:pt idx="5">
                  <c:v>Niveau 2(ex Vbis)</c:v>
                </c:pt>
              </c:strCache>
            </c:strRef>
          </c:cat>
          <c:val>
            <c:numRef>
              <c:f>CRP!$W$240:$W$245</c:f>
              <c:numCache>
                <c:formatCode>0%</c:formatCode>
                <c:ptCount val="6"/>
                <c:pt idx="0">
                  <c:v>1</c:v>
                </c:pt>
                <c:pt idx="1">
                  <c:v>1</c:v>
                </c:pt>
                <c:pt idx="2">
                  <c:v>0.7</c:v>
                </c:pt>
                <c:pt idx="3">
                  <c:v>0.69</c:v>
                </c:pt>
                <c:pt idx="4">
                  <c:v>0.61</c:v>
                </c:pt>
                <c:pt idx="5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88E-44AD-9A67-DE1A5FA30594}"/>
            </c:ext>
          </c:extLst>
        </c:ser>
        <c:ser>
          <c:idx val="11"/>
          <c:order val="11"/>
          <c:tx>
            <c:strRef>
              <c:f>CRP!$X$239</c:f>
              <c:strCache>
                <c:ptCount val="1"/>
                <c:pt idx="0">
                  <c:v>2020</c:v>
                </c:pt>
              </c:strCache>
            </c:strRef>
          </c:tx>
          <c:spPr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c:spPr>
          <c:invertIfNegative val="0"/>
          <c:cat>
            <c:strRef>
              <c:f>CRP!$L$240:$L$245</c:f>
              <c:strCache>
                <c:ptCount val="6"/>
                <c:pt idx="0">
                  <c:v>Niveau 7 (ex I)</c:v>
                </c:pt>
                <c:pt idx="1">
                  <c:v>Niveau 6 (ex II)</c:v>
                </c:pt>
                <c:pt idx="2">
                  <c:v>Niveau 5 (ex  III)</c:v>
                </c:pt>
                <c:pt idx="3">
                  <c:v>Niveau 4 (ex IV)</c:v>
                </c:pt>
                <c:pt idx="4">
                  <c:v>Nveau 3 (ex V)</c:v>
                </c:pt>
                <c:pt idx="5">
                  <c:v>Niveau 2(ex Vbis)</c:v>
                </c:pt>
              </c:strCache>
            </c:strRef>
          </c:cat>
          <c:val>
            <c:numRef>
              <c:f>CRP!$X$240:$X$245</c:f>
              <c:numCache>
                <c:formatCode>##0.0\ %</c:formatCode>
                <c:ptCount val="6"/>
                <c:pt idx="0">
                  <c:v>0.5</c:v>
                </c:pt>
                <c:pt idx="1">
                  <c:v>0.8125</c:v>
                </c:pt>
                <c:pt idx="2">
                  <c:v>0.73796791443849996</c:v>
                </c:pt>
                <c:pt idx="3">
                  <c:v>0.60436137071649998</c:v>
                </c:pt>
                <c:pt idx="4">
                  <c:v>0.61738261738260003</c:v>
                </c:pt>
                <c:pt idx="5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88E-44AD-9A67-DE1A5FA305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7664512"/>
        <c:axId val="217678592"/>
      </c:barChart>
      <c:catAx>
        <c:axId val="21766451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7678592"/>
        <c:crosses val="autoZero"/>
        <c:auto val="1"/>
        <c:lblAlgn val="ctr"/>
        <c:lblOffset val="100"/>
        <c:noMultiLvlLbl val="0"/>
      </c:catAx>
      <c:valAx>
        <c:axId val="217678592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17664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567697604849497"/>
          <c:y val="0.93902523654697201"/>
          <c:w val="0.74840843402551427"/>
          <c:h val="4.83239498164469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fr-FR"/>
    </a:p>
  </c:tx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Insertion par secteur d'activité en 2020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3856699820141378"/>
          <c:y val="9.9281129773192714E-2"/>
          <c:w val="0.63988108056282045"/>
          <c:h val="0.8585674653167892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CRP!$E$286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fr-FR" sz="11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CRP!$D$287:$D$300</c:f>
              <c:strCache>
                <c:ptCount val="14"/>
                <c:pt idx="0">
                  <c:v>11 : Mecanique</c:v>
                </c:pt>
                <c:pt idx="1">
                  <c:v>6 : Professions de la Santé et du Médico-social</c:v>
                </c:pt>
                <c:pt idx="2">
                  <c:v>10 : Transports et logistique</c:v>
                </c:pt>
                <c:pt idx="3">
                  <c:v>13 : Chimie, biologie et biochimie</c:v>
                </c:pt>
                <c:pt idx="4">
                  <c:v>7 : Informatique et Télécommunications</c:v>
                </c:pt>
                <c:pt idx="5">
                  <c:v>9 : Bâtiment, travaux publics et Electricité</c:v>
                </c:pt>
                <c:pt idx="6">
                  <c:v>5 : Distribution et vente</c:v>
                </c:pt>
                <c:pt idx="7">
                  <c:v>2 : Services administratifs et commerciaux</c:v>
                </c:pt>
                <c:pt idx="8">
                  <c:v>1 : Services aux personnes et collectivités</c:v>
                </c:pt>
                <c:pt idx="9">
                  <c:v>8 : Horticulture et Paysage</c:v>
                </c:pt>
                <c:pt idx="10">
                  <c:v>12 : Electronique et Automatisme</c:v>
                </c:pt>
                <c:pt idx="11">
                  <c:v>4 : Arts Graphiques</c:v>
                </c:pt>
                <c:pt idx="12">
                  <c:v>14 : Autres industries et artisanat</c:v>
                </c:pt>
                <c:pt idx="13">
                  <c:v>3 : Hôtellerie, Restauration et Tourisme</c:v>
                </c:pt>
              </c:strCache>
            </c:strRef>
          </c:cat>
          <c:val>
            <c:numRef>
              <c:f>CRP!$E$287:$E$300</c:f>
              <c:numCache>
                <c:formatCode>General</c:formatCode>
                <c:ptCount val="14"/>
              </c:numCache>
            </c:numRef>
          </c:val>
          <c:extLst>
            <c:ext xmlns:c16="http://schemas.microsoft.com/office/drawing/2014/chart" uri="{C3380CC4-5D6E-409C-BE32-E72D297353CC}">
              <c16:uniqueId val="{00000000-39FC-4CA6-8327-D0B6FE6CEDCE}"/>
            </c:ext>
          </c:extLst>
        </c:ser>
        <c:ser>
          <c:idx val="1"/>
          <c:order val="1"/>
          <c:tx>
            <c:strRef>
              <c:f>CRP!$F$286</c:f>
              <c:strCache>
                <c:ptCount val="1"/>
              </c:strCache>
            </c:strRef>
          </c:tx>
          <c:invertIfNegative val="0"/>
          <c:cat>
            <c:strRef>
              <c:f>CRP!$D$287:$D$300</c:f>
              <c:strCache>
                <c:ptCount val="14"/>
                <c:pt idx="0">
                  <c:v>11 : Mecanique</c:v>
                </c:pt>
                <c:pt idx="1">
                  <c:v>6 : Professions de la Santé et du Médico-social</c:v>
                </c:pt>
                <c:pt idx="2">
                  <c:v>10 : Transports et logistique</c:v>
                </c:pt>
                <c:pt idx="3">
                  <c:v>13 : Chimie, biologie et biochimie</c:v>
                </c:pt>
                <c:pt idx="4">
                  <c:v>7 : Informatique et Télécommunications</c:v>
                </c:pt>
                <c:pt idx="5">
                  <c:v>9 : Bâtiment, travaux publics et Electricité</c:v>
                </c:pt>
                <c:pt idx="6">
                  <c:v>5 : Distribution et vente</c:v>
                </c:pt>
                <c:pt idx="7">
                  <c:v>2 : Services administratifs et commerciaux</c:v>
                </c:pt>
                <c:pt idx="8">
                  <c:v>1 : Services aux personnes et collectivités</c:v>
                </c:pt>
                <c:pt idx="9">
                  <c:v>8 : Horticulture et Paysage</c:v>
                </c:pt>
                <c:pt idx="10">
                  <c:v>12 : Electronique et Automatisme</c:v>
                </c:pt>
                <c:pt idx="11">
                  <c:v>4 : Arts Graphiques</c:v>
                </c:pt>
                <c:pt idx="12">
                  <c:v>14 : Autres industries et artisanat</c:v>
                </c:pt>
                <c:pt idx="13">
                  <c:v>3 : Hôtellerie, Restauration et Tourisme</c:v>
                </c:pt>
              </c:strCache>
            </c:strRef>
          </c:cat>
          <c:val>
            <c:numRef>
              <c:f>CRP!$F$287:$F$300</c:f>
              <c:numCache>
                <c:formatCode>General</c:formatCode>
                <c:ptCount val="14"/>
              </c:numCache>
            </c:numRef>
          </c:val>
          <c:extLst>
            <c:ext xmlns:c16="http://schemas.microsoft.com/office/drawing/2014/chart" uri="{C3380CC4-5D6E-409C-BE32-E72D297353CC}">
              <c16:uniqueId val="{00000001-39FC-4CA6-8327-D0B6FE6CEDCE}"/>
            </c:ext>
          </c:extLst>
        </c:ser>
        <c:ser>
          <c:idx val="2"/>
          <c:order val="2"/>
          <c:tx>
            <c:strRef>
              <c:f>CRP!$G$286</c:f>
              <c:strCache>
                <c:ptCount val="1"/>
                <c:pt idx="0">
                  <c:v>Prc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accent1">
                        <a:lumMod val="90000"/>
                      </a:schemeClr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CRP!$D$287:$D$300</c:f>
              <c:strCache>
                <c:ptCount val="14"/>
                <c:pt idx="0">
                  <c:v>11 : Mecanique</c:v>
                </c:pt>
                <c:pt idx="1">
                  <c:v>6 : Professions de la Santé et du Médico-social</c:v>
                </c:pt>
                <c:pt idx="2">
                  <c:v>10 : Transports et logistique</c:v>
                </c:pt>
                <c:pt idx="3">
                  <c:v>13 : Chimie, biologie et biochimie</c:v>
                </c:pt>
                <c:pt idx="4">
                  <c:v>7 : Informatique et Télécommunications</c:v>
                </c:pt>
                <c:pt idx="5">
                  <c:v>9 : Bâtiment, travaux publics et Electricité</c:v>
                </c:pt>
                <c:pt idx="6">
                  <c:v>5 : Distribution et vente</c:v>
                </c:pt>
                <c:pt idx="7">
                  <c:v>2 : Services administratifs et commerciaux</c:v>
                </c:pt>
                <c:pt idx="8">
                  <c:v>1 : Services aux personnes et collectivités</c:v>
                </c:pt>
                <c:pt idx="9">
                  <c:v>8 : Horticulture et Paysage</c:v>
                </c:pt>
                <c:pt idx="10">
                  <c:v>12 : Electronique et Automatisme</c:v>
                </c:pt>
                <c:pt idx="11">
                  <c:v>4 : Arts Graphiques</c:v>
                </c:pt>
                <c:pt idx="12">
                  <c:v>14 : Autres industries et artisanat</c:v>
                </c:pt>
                <c:pt idx="13">
                  <c:v>3 : Hôtellerie, Restauration et Tourisme</c:v>
                </c:pt>
              </c:strCache>
            </c:strRef>
          </c:cat>
          <c:val>
            <c:numRef>
              <c:f>CRP!$G$287:$G$300</c:f>
              <c:numCache>
                <c:formatCode>##0.0\ %</c:formatCode>
                <c:ptCount val="14"/>
                <c:pt idx="0">
                  <c:v>0.79347826086960005</c:v>
                </c:pt>
                <c:pt idx="1">
                  <c:v>0.73684210526320004</c:v>
                </c:pt>
                <c:pt idx="2">
                  <c:v>0.71186440677969998</c:v>
                </c:pt>
                <c:pt idx="3">
                  <c:v>0.66666666666670005</c:v>
                </c:pt>
                <c:pt idx="4">
                  <c:v>0.65829145728640004</c:v>
                </c:pt>
                <c:pt idx="5">
                  <c:v>0.65217391304350003</c:v>
                </c:pt>
                <c:pt idx="6">
                  <c:v>0.65151515151520001</c:v>
                </c:pt>
                <c:pt idx="7">
                  <c:v>0.63323500491639995</c:v>
                </c:pt>
                <c:pt idx="8">
                  <c:v>0.62926829268289997</c:v>
                </c:pt>
                <c:pt idx="9">
                  <c:v>0.56521739130439996</c:v>
                </c:pt>
                <c:pt idx="10">
                  <c:v>0.52845528455290003</c:v>
                </c:pt>
                <c:pt idx="11">
                  <c:v>0.51162790697670002</c:v>
                </c:pt>
                <c:pt idx="12">
                  <c:v>0.48039215686280001</c:v>
                </c:pt>
                <c:pt idx="13">
                  <c:v>0.4489795918367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FC-4CA6-8327-D0B6FE6CED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7722880"/>
        <c:axId val="217724416"/>
      </c:barChart>
      <c:catAx>
        <c:axId val="21772288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7724416"/>
        <c:crosses val="autoZero"/>
        <c:auto val="1"/>
        <c:lblAlgn val="ctr"/>
        <c:lblOffset val="100"/>
        <c:noMultiLvlLbl val="0"/>
      </c:catAx>
      <c:valAx>
        <c:axId val="217724416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17722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fr-FR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Insertion par secteur d'activité (1/3)</a:t>
            </a:r>
          </a:p>
        </c:rich>
      </c:tx>
      <c:layout>
        <c:manualLayout>
          <c:xMode val="edge"/>
          <c:yMode val="edge"/>
          <c:x val="0.3492525467589877"/>
          <c:y val="3.5693785346601697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1968586336082294"/>
          <c:y val="9.9281129773192714E-2"/>
          <c:w val="0.67296935139097103"/>
          <c:h val="0.824908899153388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CRP!$I$304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accent1">
                <a:tint val="46000"/>
              </a:schemeClr>
            </a:solidFill>
            <a:ln>
              <a:noFill/>
            </a:ln>
            <a:effectLst/>
          </c:spPr>
          <c:invertIfNegative val="0"/>
          <c:cat>
            <c:strRef>
              <c:f>CRP!$H$305:$H$309</c:f>
              <c:strCache>
                <c:ptCount val="5"/>
                <c:pt idx="0">
                  <c:v>I. Services aux personnes et aux collectivités</c:v>
                </c:pt>
                <c:pt idx="1">
                  <c:v>II. Services administratifs et commerciaux </c:v>
                </c:pt>
                <c:pt idx="2">
                  <c:v>III. Hôtellerie, Restauration et Tourisme</c:v>
                </c:pt>
                <c:pt idx="3">
                  <c:v>IV. Arts Graphiques</c:v>
                </c:pt>
                <c:pt idx="4">
                  <c:v>V. Distribution et vente </c:v>
                </c:pt>
              </c:strCache>
            </c:strRef>
          </c:cat>
          <c:val>
            <c:numRef>
              <c:f>CRP!$I$305:$I$309</c:f>
              <c:numCache>
                <c:formatCode>0%</c:formatCode>
                <c:ptCount val="5"/>
                <c:pt idx="0">
                  <c:v>0.67</c:v>
                </c:pt>
                <c:pt idx="1">
                  <c:v>0.67</c:v>
                </c:pt>
                <c:pt idx="2">
                  <c:v>0.56000000000000005</c:v>
                </c:pt>
                <c:pt idx="3">
                  <c:v>0.55000000000000004</c:v>
                </c:pt>
                <c:pt idx="4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EA-408D-87EE-C44B7BFF6C00}"/>
            </c:ext>
          </c:extLst>
        </c:ser>
        <c:ser>
          <c:idx val="1"/>
          <c:order val="1"/>
          <c:tx>
            <c:strRef>
              <c:f>CRP!$J$304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1">
                <a:tint val="62000"/>
              </a:schemeClr>
            </a:solidFill>
            <a:ln>
              <a:noFill/>
            </a:ln>
            <a:effectLst/>
          </c:spPr>
          <c:invertIfNegative val="0"/>
          <c:cat>
            <c:strRef>
              <c:f>CRP!$H$305:$H$309</c:f>
              <c:strCache>
                <c:ptCount val="5"/>
                <c:pt idx="0">
                  <c:v>I. Services aux personnes et aux collectivités</c:v>
                </c:pt>
                <c:pt idx="1">
                  <c:v>II. Services administratifs et commerciaux </c:v>
                </c:pt>
                <c:pt idx="2">
                  <c:v>III. Hôtellerie, Restauration et Tourisme</c:v>
                </c:pt>
                <c:pt idx="3">
                  <c:v>IV. Arts Graphiques</c:v>
                </c:pt>
                <c:pt idx="4">
                  <c:v>V. Distribution et vente </c:v>
                </c:pt>
              </c:strCache>
            </c:strRef>
          </c:cat>
          <c:val>
            <c:numRef>
              <c:f>CRP!$J$305:$J$309</c:f>
              <c:numCache>
                <c:formatCode>0%</c:formatCode>
                <c:ptCount val="5"/>
                <c:pt idx="0">
                  <c:v>0.6</c:v>
                </c:pt>
                <c:pt idx="1">
                  <c:v>0.73</c:v>
                </c:pt>
                <c:pt idx="2">
                  <c:v>0.61</c:v>
                </c:pt>
                <c:pt idx="3">
                  <c:v>0.4</c:v>
                </c:pt>
                <c:pt idx="4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EA-408D-87EE-C44B7BFF6C00}"/>
            </c:ext>
          </c:extLst>
        </c:ser>
        <c:ser>
          <c:idx val="2"/>
          <c:order val="2"/>
          <c:tx>
            <c:strRef>
              <c:f>CRP!$K$304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CRP!$H$305:$H$309</c:f>
              <c:strCache>
                <c:ptCount val="5"/>
                <c:pt idx="0">
                  <c:v>I. Services aux personnes et aux collectivités</c:v>
                </c:pt>
                <c:pt idx="1">
                  <c:v>II. Services administratifs et commerciaux </c:v>
                </c:pt>
                <c:pt idx="2">
                  <c:v>III. Hôtellerie, Restauration et Tourisme</c:v>
                </c:pt>
                <c:pt idx="3">
                  <c:v>IV. Arts Graphiques</c:v>
                </c:pt>
                <c:pt idx="4">
                  <c:v>V. Distribution et vente </c:v>
                </c:pt>
              </c:strCache>
            </c:strRef>
          </c:cat>
          <c:val>
            <c:numRef>
              <c:f>CRP!$K$305:$K$309</c:f>
              <c:numCache>
                <c:formatCode>0%</c:formatCode>
                <c:ptCount val="5"/>
                <c:pt idx="0">
                  <c:v>0.76635514018691586</c:v>
                </c:pt>
                <c:pt idx="1">
                  <c:v>0.6799531066822978</c:v>
                </c:pt>
                <c:pt idx="2">
                  <c:v>0.60416666666666663</c:v>
                </c:pt>
                <c:pt idx="3">
                  <c:v>0.51111111111111107</c:v>
                </c:pt>
                <c:pt idx="4">
                  <c:v>0.72932330827067671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EA-408D-87EE-C44B7BFF6C00}"/>
            </c:ext>
          </c:extLst>
        </c:ser>
        <c:ser>
          <c:idx val="3"/>
          <c:order val="3"/>
          <c:tx>
            <c:strRef>
              <c:f>CRP!$L$304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>
                <a:tint val="93000"/>
              </a:schemeClr>
            </a:solidFill>
            <a:ln>
              <a:noFill/>
            </a:ln>
            <a:effectLst/>
          </c:spPr>
          <c:invertIfNegative val="0"/>
          <c:cat>
            <c:strRef>
              <c:f>CRP!$H$305:$H$309</c:f>
              <c:strCache>
                <c:ptCount val="5"/>
                <c:pt idx="0">
                  <c:v>I. Services aux personnes et aux collectivités</c:v>
                </c:pt>
                <c:pt idx="1">
                  <c:v>II. Services administratifs et commerciaux </c:v>
                </c:pt>
                <c:pt idx="2">
                  <c:v>III. Hôtellerie, Restauration et Tourisme</c:v>
                </c:pt>
                <c:pt idx="3">
                  <c:v>IV. Arts Graphiques</c:v>
                </c:pt>
                <c:pt idx="4">
                  <c:v>V. Distribution et vente </c:v>
                </c:pt>
              </c:strCache>
            </c:strRef>
          </c:cat>
          <c:val>
            <c:numRef>
              <c:f>CRP!$L$305:$L$309</c:f>
              <c:numCache>
                <c:formatCode>0%</c:formatCode>
                <c:ptCount val="5"/>
                <c:pt idx="0">
                  <c:v>0.60927152317880795</c:v>
                </c:pt>
                <c:pt idx="1">
                  <c:v>0.66579634464751958</c:v>
                </c:pt>
                <c:pt idx="2">
                  <c:v>0.53333333333333333</c:v>
                </c:pt>
                <c:pt idx="3">
                  <c:v>0.66666666666666663</c:v>
                </c:pt>
                <c:pt idx="4">
                  <c:v>0.59006211180124224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EA-408D-87EE-C44B7BFF6C00}"/>
            </c:ext>
          </c:extLst>
        </c:ser>
        <c:ser>
          <c:idx val="4"/>
          <c:order val="4"/>
          <c:tx>
            <c:strRef>
              <c:f>CRP!$M$304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1">
                <a:shade val="92000"/>
              </a:schemeClr>
            </a:solidFill>
            <a:ln>
              <a:noFill/>
            </a:ln>
            <a:effectLst/>
          </c:spPr>
          <c:invertIfNegative val="0"/>
          <c:cat>
            <c:strRef>
              <c:f>CRP!$H$305:$H$309</c:f>
              <c:strCache>
                <c:ptCount val="5"/>
                <c:pt idx="0">
                  <c:v>I. Services aux personnes et aux collectivités</c:v>
                </c:pt>
                <c:pt idx="1">
                  <c:v>II. Services administratifs et commerciaux </c:v>
                </c:pt>
                <c:pt idx="2">
                  <c:v>III. Hôtellerie, Restauration et Tourisme</c:v>
                </c:pt>
                <c:pt idx="3">
                  <c:v>IV. Arts Graphiques</c:v>
                </c:pt>
                <c:pt idx="4">
                  <c:v>V. Distribution et vente </c:v>
                </c:pt>
              </c:strCache>
            </c:strRef>
          </c:cat>
          <c:val>
            <c:numRef>
              <c:f>CRP!$M$305:$M$309</c:f>
              <c:numCache>
                <c:formatCode>0%</c:formatCode>
                <c:ptCount val="5"/>
                <c:pt idx="0">
                  <c:v>0.59024390243902436</c:v>
                </c:pt>
                <c:pt idx="1">
                  <c:v>0.52399608227228212</c:v>
                </c:pt>
                <c:pt idx="2">
                  <c:v>0.51515151515151514</c:v>
                </c:pt>
                <c:pt idx="3">
                  <c:v>0.47727272727272729</c:v>
                </c:pt>
                <c:pt idx="4">
                  <c:v>0.75757575757575757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EA-408D-87EE-C44B7BFF6C00}"/>
            </c:ext>
          </c:extLst>
        </c:ser>
        <c:ser>
          <c:idx val="5"/>
          <c:order val="5"/>
          <c:tx>
            <c:strRef>
              <c:f>CRP!$N$304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CRP!$H$305:$H$309</c:f>
              <c:strCache>
                <c:ptCount val="5"/>
                <c:pt idx="0">
                  <c:v>I. Services aux personnes et aux collectivités</c:v>
                </c:pt>
                <c:pt idx="1">
                  <c:v>II. Services administratifs et commerciaux </c:v>
                </c:pt>
                <c:pt idx="2">
                  <c:v>III. Hôtellerie, Restauration et Tourisme</c:v>
                </c:pt>
                <c:pt idx="3">
                  <c:v>IV. Arts Graphiques</c:v>
                </c:pt>
                <c:pt idx="4">
                  <c:v>V. Distribution et vente </c:v>
                </c:pt>
              </c:strCache>
            </c:strRef>
          </c:cat>
          <c:val>
            <c:numRef>
              <c:f>CRP!$N$305:$N$309</c:f>
              <c:numCache>
                <c:formatCode>0%</c:formatCode>
                <c:ptCount val="5"/>
                <c:pt idx="0">
                  <c:v>0.55664062499999989</c:v>
                </c:pt>
                <c:pt idx="1">
                  <c:v>0.59227437493704571</c:v>
                </c:pt>
                <c:pt idx="2">
                  <c:v>0.51219512195121952</c:v>
                </c:pt>
                <c:pt idx="3">
                  <c:v>0.43043478260869561</c:v>
                </c:pt>
                <c:pt idx="4">
                  <c:v>0.62647058823529411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9EA-408D-87EE-C44B7BFF6C00}"/>
            </c:ext>
          </c:extLst>
        </c:ser>
        <c:ser>
          <c:idx val="6"/>
          <c:order val="6"/>
          <c:tx>
            <c:strRef>
              <c:f>CRP!$O$304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CRP!$H$305:$H$309</c:f>
              <c:strCache>
                <c:ptCount val="5"/>
                <c:pt idx="0">
                  <c:v>I. Services aux personnes et aux collectivités</c:v>
                </c:pt>
                <c:pt idx="1">
                  <c:v>II. Services administratifs et commerciaux </c:v>
                </c:pt>
                <c:pt idx="2">
                  <c:v>III. Hôtellerie, Restauration et Tourisme</c:v>
                </c:pt>
                <c:pt idx="3">
                  <c:v>IV. Arts Graphiques</c:v>
                </c:pt>
                <c:pt idx="4">
                  <c:v>V. Distribution et vente </c:v>
                </c:pt>
              </c:strCache>
            </c:strRef>
          </c:cat>
          <c:val>
            <c:numRef>
              <c:f>CRP!$O$305:$O$309</c:f>
              <c:numCache>
                <c:formatCode>0%</c:formatCode>
                <c:ptCount val="5"/>
                <c:pt idx="0">
                  <c:v>0.63380281690140849</c:v>
                </c:pt>
                <c:pt idx="1">
                  <c:v>0.61098901098901104</c:v>
                </c:pt>
                <c:pt idx="2">
                  <c:v>0.67213114754098358</c:v>
                </c:pt>
                <c:pt idx="3">
                  <c:v>0.62962962962962965</c:v>
                </c:pt>
                <c:pt idx="4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9EA-408D-87EE-C44B7BFF6C00}"/>
            </c:ext>
          </c:extLst>
        </c:ser>
        <c:ser>
          <c:idx val="7"/>
          <c:order val="7"/>
          <c:tx>
            <c:strRef>
              <c:f>CRP!$P$304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CRP!$H$305:$H$309</c:f>
              <c:strCache>
                <c:ptCount val="5"/>
                <c:pt idx="0">
                  <c:v>I. Services aux personnes et aux collectivités</c:v>
                </c:pt>
                <c:pt idx="1">
                  <c:v>II. Services administratifs et commerciaux </c:v>
                </c:pt>
                <c:pt idx="2">
                  <c:v>III. Hôtellerie, Restauration et Tourisme</c:v>
                </c:pt>
                <c:pt idx="3">
                  <c:v>IV. Arts Graphiques</c:v>
                </c:pt>
                <c:pt idx="4">
                  <c:v>V. Distribution et vente </c:v>
                </c:pt>
              </c:strCache>
            </c:strRef>
          </c:cat>
          <c:val>
            <c:numRef>
              <c:f>CRP!$P$305:$P$309</c:f>
              <c:numCache>
                <c:formatCode>0%</c:formatCode>
                <c:ptCount val="5"/>
                <c:pt idx="0">
                  <c:v>0.562962962962963</c:v>
                </c:pt>
                <c:pt idx="1">
                  <c:v>0.58298755186721996</c:v>
                </c:pt>
                <c:pt idx="2">
                  <c:v>0.63934426229508201</c:v>
                </c:pt>
                <c:pt idx="3">
                  <c:v>0.54166666666666663</c:v>
                </c:pt>
                <c:pt idx="4">
                  <c:v>0.65517241379310343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9EA-408D-87EE-C44B7BFF6C00}"/>
            </c:ext>
          </c:extLst>
        </c:ser>
        <c:ser>
          <c:idx val="8"/>
          <c:order val="8"/>
          <c:tx>
            <c:strRef>
              <c:f>CRP!$Q$304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CRP!$H$305:$H$309</c:f>
              <c:strCache>
                <c:ptCount val="5"/>
                <c:pt idx="0">
                  <c:v>I. Services aux personnes et aux collectivités</c:v>
                </c:pt>
                <c:pt idx="1">
                  <c:v>II. Services administratifs et commerciaux </c:v>
                </c:pt>
                <c:pt idx="2">
                  <c:v>III. Hôtellerie, Restauration et Tourisme</c:v>
                </c:pt>
                <c:pt idx="3">
                  <c:v>IV. Arts Graphiques</c:v>
                </c:pt>
                <c:pt idx="4">
                  <c:v>V. Distribution et vente </c:v>
                </c:pt>
              </c:strCache>
            </c:strRef>
          </c:cat>
          <c:val>
            <c:numRef>
              <c:f>CRP!$Q$305:$Q$309</c:f>
              <c:numCache>
                <c:formatCode>0%</c:formatCode>
                <c:ptCount val="5"/>
                <c:pt idx="0">
                  <c:v>0.63</c:v>
                </c:pt>
                <c:pt idx="1">
                  <c:v>0.58934169278996862</c:v>
                </c:pt>
                <c:pt idx="2">
                  <c:v>0.53061224489795922</c:v>
                </c:pt>
                <c:pt idx="3">
                  <c:v>0.64516129032258063</c:v>
                </c:pt>
                <c:pt idx="4">
                  <c:v>0.71631205673758869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9EA-408D-87EE-C44B7BFF6C00}"/>
            </c:ext>
          </c:extLst>
        </c:ser>
        <c:ser>
          <c:idx val="9"/>
          <c:order val="9"/>
          <c:tx>
            <c:strRef>
              <c:f>CRP!$R$304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CRP!$H$305:$H$309</c:f>
              <c:strCache>
                <c:ptCount val="5"/>
                <c:pt idx="0">
                  <c:v>I. Services aux personnes et aux collectivités</c:v>
                </c:pt>
                <c:pt idx="1">
                  <c:v>II. Services administratifs et commerciaux </c:v>
                </c:pt>
                <c:pt idx="2">
                  <c:v>III. Hôtellerie, Restauration et Tourisme</c:v>
                </c:pt>
                <c:pt idx="3">
                  <c:v>IV. Arts Graphiques</c:v>
                </c:pt>
                <c:pt idx="4">
                  <c:v>V. Distribution et vente </c:v>
                </c:pt>
              </c:strCache>
            </c:strRef>
          </c:cat>
          <c:val>
            <c:numRef>
              <c:f>CRP!$R$305:$R$309</c:f>
              <c:numCache>
                <c:formatCode>0%</c:formatCode>
                <c:ptCount val="5"/>
                <c:pt idx="0">
                  <c:v>0.66666666666666663</c:v>
                </c:pt>
                <c:pt idx="1">
                  <c:v>0.60865475070555031</c:v>
                </c:pt>
                <c:pt idx="2">
                  <c:v>0.625</c:v>
                </c:pt>
                <c:pt idx="3">
                  <c:v>0.60465116279069764</c:v>
                </c:pt>
                <c:pt idx="4">
                  <c:v>0.72560975609756095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9EA-408D-87EE-C44B7BFF6C00}"/>
            </c:ext>
          </c:extLst>
        </c:ser>
        <c:ser>
          <c:idx val="10"/>
          <c:order val="10"/>
          <c:tx>
            <c:strRef>
              <c:f>CRP!$S$304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cat>
            <c:strRef>
              <c:f>CRP!$H$305:$H$309</c:f>
              <c:strCache>
                <c:ptCount val="5"/>
                <c:pt idx="0">
                  <c:v>I. Services aux personnes et aux collectivités</c:v>
                </c:pt>
                <c:pt idx="1">
                  <c:v>II. Services administratifs et commerciaux </c:v>
                </c:pt>
                <c:pt idx="2">
                  <c:v>III. Hôtellerie, Restauration et Tourisme</c:v>
                </c:pt>
                <c:pt idx="3">
                  <c:v>IV. Arts Graphiques</c:v>
                </c:pt>
                <c:pt idx="4">
                  <c:v>V. Distribution et vente </c:v>
                </c:pt>
              </c:strCache>
            </c:strRef>
          </c:cat>
          <c:val>
            <c:numRef>
              <c:f>CRP!$S$305:$S$309</c:f>
              <c:numCache>
                <c:formatCode>##0.0\ %</c:formatCode>
                <c:ptCount val="5"/>
                <c:pt idx="0">
                  <c:v>0.63414634146339999</c:v>
                </c:pt>
                <c:pt idx="1">
                  <c:v>0.63173652694610005</c:v>
                </c:pt>
                <c:pt idx="2">
                  <c:v>0.52941176470590001</c:v>
                </c:pt>
                <c:pt idx="3">
                  <c:v>0.63636363636360005</c:v>
                </c:pt>
                <c:pt idx="4">
                  <c:v>0.69142857142860004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9EA-408D-87EE-C44B7BFF6C00}"/>
            </c:ext>
          </c:extLst>
        </c:ser>
        <c:ser>
          <c:idx val="11"/>
          <c:order val="11"/>
          <c:tx>
            <c:strRef>
              <c:f>CRP!$T$304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cat>
            <c:strRef>
              <c:f>CRP!$H$305:$H$309</c:f>
              <c:strCache>
                <c:ptCount val="5"/>
                <c:pt idx="0">
                  <c:v>I. Services aux personnes et aux collectivités</c:v>
                </c:pt>
                <c:pt idx="1">
                  <c:v>II. Services administratifs et commerciaux </c:v>
                </c:pt>
                <c:pt idx="2">
                  <c:v>III. Hôtellerie, Restauration et Tourisme</c:v>
                </c:pt>
                <c:pt idx="3">
                  <c:v>IV. Arts Graphiques</c:v>
                </c:pt>
                <c:pt idx="4">
                  <c:v>V. Distribution et vente </c:v>
                </c:pt>
              </c:strCache>
            </c:strRef>
          </c:cat>
          <c:val>
            <c:numRef>
              <c:f>CRP!$T$305:$T$309</c:f>
              <c:numCache>
                <c:formatCode>##0.0\ %</c:formatCode>
                <c:ptCount val="5"/>
                <c:pt idx="0">
                  <c:v>0.59689922480619995</c:v>
                </c:pt>
                <c:pt idx="1">
                  <c:v>0.65449160908189996</c:v>
                </c:pt>
                <c:pt idx="2">
                  <c:v>0.55769230769230005</c:v>
                </c:pt>
                <c:pt idx="3">
                  <c:v>0.65217391304350003</c:v>
                </c:pt>
                <c:pt idx="4">
                  <c:v>0.60416666666670005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9EA-408D-87EE-C44B7BFF6C00}"/>
            </c:ext>
          </c:extLst>
        </c:ser>
        <c:ser>
          <c:idx val="12"/>
          <c:order val="12"/>
          <c:tx>
            <c:strRef>
              <c:f>CRP!$U$304</c:f>
              <c:strCache>
                <c:ptCount val="1"/>
                <c:pt idx="0">
                  <c:v>2020</c:v>
                </c:pt>
              </c:strCache>
            </c:strRef>
          </c:tx>
          <c:spPr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c:spPr>
          <c:invertIfNegative val="0"/>
          <c:cat>
            <c:strRef>
              <c:f>CRP!$H$305:$H$309</c:f>
              <c:strCache>
                <c:ptCount val="5"/>
                <c:pt idx="0">
                  <c:v>I. Services aux personnes et aux collectivités</c:v>
                </c:pt>
                <c:pt idx="1">
                  <c:v>II. Services administratifs et commerciaux </c:v>
                </c:pt>
                <c:pt idx="2">
                  <c:v>III. Hôtellerie, Restauration et Tourisme</c:v>
                </c:pt>
                <c:pt idx="3">
                  <c:v>IV. Arts Graphiques</c:v>
                </c:pt>
                <c:pt idx="4">
                  <c:v>V. Distribution et vente </c:v>
                </c:pt>
              </c:strCache>
            </c:strRef>
          </c:cat>
          <c:val>
            <c:numRef>
              <c:f>CRP!$U$305:$U$309</c:f>
              <c:numCache>
                <c:formatCode>##0.0\ %</c:formatCode>
                <c:ptCount val="5"/>
                <c:pt idx="0">
                  <c:v>0.62926829268289997</c:v>
                </c:pt>
                <c:pt idx="1">
                  <c:v>0.63323500491639995</c:v>
                </c:pt>
                <c:pt idx="2">
                  <c:v>0.4489795918367</c:v>
                </c:pt>
                <c:pt idx="3">
                  <c:v>0.51162790697670002</c:v>
                </c:pt>
                <c:pt idx="4">
                  <c:v>0.65151515151520001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9EA-408D-87EE-C44B7BFF6C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7822336"/>
        <c:axId val="217823872"/>
      </c:barChart>
      <c:catAx>
        <c:axId val="2178223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7823872"/>
        <c:crosses val="autoZero"/>
        <c:auto val="1"/>
        <c:lblAlgn val="ctr"/>
        <c:lblOffset val="100"/>
        <c:noMultiLvlLbl val="0"/>
      </c:catAx>
      <c:valAx>
        <c:axId val="217823872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17822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021773631640913"/>
          <c:y val="0.93928072145422992"/>
          <c:w val="0.81766639467546087"/>
          <c:h val="4.81214719528517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fr-FR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Insertion par secteur d'activité (2/3)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3662661080666578"/>
          <c:y val="9.9281129773192714E-2"/>
          <c:w val="0.6433448354302308"/>
          <c:h val="0.824908899153388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CRP!$I$304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accent1">
                <a:tint val="46000"/>
              </a:schemeClr>
            </a:solidFill>
            <a:ln>
              <a:noFill/>
            </a:ln>
            <a:effectLst/>
          </c:spPr>
          <c:invertIfNegative val="0"/>
          <c:cat>
            <c:strRef>
              <c:f>CRP!$H$310:$H$314</c:f>
              <c:strCache>
                <c:ptCount val="5"/>
                <c:pt idx="0">
                  <c:v>VI. Professions de la Santé et du Médico-social</c:v>
                </c:pt>
                <c:pt idx="1">
                  <c:v>VII. Informatique et Télécommunications</c:v>
                </c:pt>
                <c:pt idx="2">
                  <c:v>VIII. Horticulture et Paysage</c:v>
                </c:pt>
                <c:pt idx="3">
                  <c:v>IX. Bâtiment, travaux publics et Electricité</c:v>
                </c:pt>
                <c:pt idx="4">
                  <c:v>X. Transport et logistique</c:v>
                </c:pt>
              </c:strCache>
            </c:strRef>
          </c:cat>
          <c:val>
            <c:numRef>
              <c:f>CRP!$I$310:$I$314</c:f>
              <c:numCache>
                <c:formatCode>0%</c:formatCode>
                <c:ptCount val="5"/>
                <c:pt idx="0">
                  <c:v>0.83</c:v>
                </c:pt>
                <c:pt idx="1">
                  <c:v>0.76</c:v>
                </c:pt>
                <c:pt idx="2">
                  <c:v>0.7</c:v>
                </c:pt>
                <c:pt idx="3">
                  <c:v>0.7</c:v>
                </c:pt>
                <c:pt idx="4">
                  <c:v>0.69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17-40E6-8602-EEFB8C591D71}"/>
            </c:ext>
          </c:extLst>
        </c:ser>
        <c:ser>
          <c:idx val="1"/>
          <c:order val="1"/>
          <c:tx>
            <c:strRef>
              <c:f>CRP!$J$304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1">
                <a:tint val="62000"/>
              </a:schemeClr>
            </a:solidFill>
            <a:ln>
              <a:noFill/>
            </a:ln>
            <a:effectLst/>
          </c:spPr>
          <c:invertIfNegative val="0"/>
          <c:cat>
            <c:strRef>
              <c:f>CRP!$H$310:$H$314</c:f>
              <c:strCache>
                <c:ptCount val="5"/>
                <c:pt idx="0">
                  <c:v>VI. Professions de la Santé et du Médico-social</c:v>
                </c:pt>
                <c:pt idx="1">
                  <c:v>VII. Informatique et Télécommunications</c:v>
                </c:pt>
                <c:pt idx="2">
                  <c:v>VIII. Horticulture et Paysage</c:v>
                </c:pt>
                <c:pt idx="3">
                  <c:v>IX. Bâtiment, travaux publics et Electricité</c:v>
                </c:pt>
                <c:pt idx="4">
                  <c:v>X. Transport et logistique</c:v>
                </c:pt>
              </c:strCache>
            </c:strRef>
          </c:cat>
          <c:val>
            <c:numRef>
              <c:f>CRP!$J$310:$J$314</c:f>
              <c:numCache>
                <c:formatCode>0%</c:formatCode>
                <c:ptCount val="5"/>
                <c:pt idx="0">
                  <c:v>0.8</c:v>
                </c:pt>
                <c:pt idx="1">
                  <c:v>0.75</c:v>
                </c:pt>
                <c:pt idx="2">
                  <c:v>0.56999999999999995</c:v>
                </c:pt>
                <c:pt idx="3">
                  <c:v>0.7</c:v>
                </c:pt>
                <c:pt idx="4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17-40E6-8602-EEFB8C591D71}"/>
            </c:ext>
          </c:extLst>
        </c:ser>
        <c:ser>
          <c:idx val="2"/>
          <c:order val="2"/>
          <c:tx>
            <c:strRef>
              <c:f>CRP!$K$304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CRP!$H$310:$H$314</c:f>
              <c:strCache>
                <c:ptCount val="5"/>
                <c:pt idx="0">
                  <c:v>VI. Professions de la Santé et du Médico-social</c:v>
                </c:pt>
                <c:pt idx="1">
                  <c:v>VII. Informatique et Télécommunications</c:v>
                </c:pt>
                <c:pt idx="2">
                  <c:v>VIII. Horticulture et Paysage</c:v>
                </c:pt>
                <c:pt idx="3">
                  <c:v>IX. Bâtiment, travaux publics et Electricité</c:v>
                </c:pt>
                <c:pt idx="4">
                  <c:v>X. Transport et logistique</c:v>
                </c:pt>
              </c:strCache>
            </c:strRef>
          </c:cat>
          <c:val>
            <c:numRef>
              <c:f>CRP!$K$310:$K$314</c:f>
              <c:numCache>
                <c:formatCode>0%</c:formatCode>
                <c:ptCount val="5"/>
                <c:pt idx="0">
                  <c:v>0.7752808988764045</c:v>
                </c:pt>
                <c:pt idx="1">
                  <c:v>0.71246006389776362</c:v>
                </c:pt>
                <c:pt idx="2">
                  <c:v>0.58227848101265822</c:v>
                </c:pt>
                <c:pt idx="3">
                  <c:v>0.7282377919320594</c:v>
                </c:pt>
                <c:pt idx="4">
                  <c:v>0.64912280701754388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17-40E6-8602-EEFB8C591D71}"/>
            </c:ext>
          </c:extLst>
        </c:ser>
        <c:ser>
          <c:idx val="3"/>
          <c:order val="3"/>
          <c:tx>
            <c:strRef>
              <c:f>CRP!$L$304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>
                <a:tint val="93000"/>
              </a:schemeClr>
            </a:solidFill>
            <a:ln>
              <a:noFill/>
            </a:ln>
            <a:effectLst/>
          </c:spPr>
          <c:invertIfNegative val="0"/>
          <c:cat>
            <c:strRef>
              <c:f>CRP!$H$310:$H$314</c:f>
              <c:strCache>
                <c:ptCount val="5"/>
                <c:pt idx="0">
                  <c:v>VI. Professions de la Santé et du Médico-social</c:v>
                </c:pt>
                <c:pt idx="1">
                  <c:v>VII. Informatique et Télécommunications</c:v>
                </c:pt>
                <c:pt idx="2">
                  <c:v>VIII. Horticulture et Paysage</c:v>
                </c:pt>
                <c:pt idx="3">
                  <c:v>IX. Bâtiment, travaux publics et Electricité</c:v>
                </c:pt>
                <c:pt idx="4">
                  <c:v>X. Transport et logistique</c:v>
                </c:pt>
              </c:strCache>
            </c:strRef>
          </c:cat>
          <c:val>
            <c:numRef>
              <c:f>CRP!$L$310:$L$314</c:f>
              <c:numCache>
                <c:formatCode>0%</c:formatCode>
                <c:ptCount val="5"/>
                <c:pt idx="0">
                  <c:v>0.84263959390862941</c:v>
                </c:pt>
                <c:pt idx="1">
                  <c:v>0.70270270270270274</c:v>
                </c:pt>
                <c:pt idx="2">
                  <c:v>0.57333333333333336</c:v>
                </c:pt>
                <c:pt idx="3">
                  <c:v>0.67587939698492461</c:v>
                </c:pt>
                <c:pt idx="4">
                  <c:v>0.5957446808510638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217-40E6-8602-EEFB8C591D71}"/>
            </c:ext>
          </c:extLst>
        </c:ser>
        <c:ser>
          <c:idx val="4"/>
          <c:order val="4"/>
          <c:tx>
            <c:strRef>
              <c:f>CRP!$M$304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1">
                <a:shade val="92000"/>
              </a:schemeClr>
            </a:solidFill>
            <a:ln>
              <a:noFill/>
            </a:ln>
            <a:effectLst/>
          </c:spPr>
          <c:invertIfNegative val="0"/>
          <c:cat>
            <c:strRef>
              <c:f>CRP!$H$310:$H$314</c:f>
              <c:strCache>
                <c:ptCount val="5"/>
                <c:pt idx="0">
                  <c:v>VI. Professions de la Santé et du Médico-social</c:v>
                </c:pt>
                <c:pt idx="1">
                  <c:v>VII. Informatique et Télécommunications</c:v>
                </c:pt>
                <c:pt idx="2">
                  <c:v>VIII. Horticulture et Paysage</c:v>
                </c:pt>
                <c:pt idx="3">
                  <c:v>IX. Bâtiment, travaux publics et Electricité</c:v>
                </c:pt>
                <c:pt idx="4">
                  <c:v>X. Transport et logistique</c:v>
                </c:pt>
              </c:strCache>
            </c:strRef>
          </c:cat>
          <c:val>
            <c:numRef>
              <c:f>CRP!$M$310:$M$314</c:f>
              <c:numCache>
                <c:formatCode>0%</c:formatCode>
                <c:ptCount val="5"/>
                <c:pt idx="0">
                  <c:v>0.68941979522184305</c:v>
                </c:pt>
                <c:pt idx="1">
                  <c:v>0.65155807365439089</c:v>
                </c:pt>
                <c:pt idx="2">
                  <c:v>0.56842105263157894</c:v>
                </c:pt>
                <c:pt idx="3">
                  <c:v>0.61463414634146341</c:v>
                </c:pt>
                <c:pt idx="4">
                  <c:v>0.63461538461538458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217-40E6-8602-EEFB8C591D71}"/>
            </c:ext>
          </c:extLst>
        </c:ser>
        <c:ser>
          <c:idx val="5"/>
          <c:order val="5"/>
          <c:tx>
            <c:strRef>
              <c:f>CRP!$N$304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CRP!$H$310:$H$314</c:f>
              <c:strCache>
                <c:ptCount val="5"/>
                <c:pt idx="0">
                  <c:v>VI. Professions de la Santé et du Médico-social</c:v>
                </c:pt>
                <c:pt idx="1">
                  <c:v>VII. Informatique et Télécommunications</c:v>
                </c:pt>
                <c:pt idx="2">
                  <c:v>VIII. Horticulture et Paysage</c:v>
                </c:pt>
                <c:pt idx="3">
                  <c:v>IX. Bâtiment, travaux publics et Electricité</c:v>
                </c:pt>
                <c:pt idx="4">
                  <c:v>X. Transport et logistique</c:v>
                </c:pt>
              </c:strCache>
            </c:strRef>
          </c:cat>
          <c:val>
            <c:numRef>
              <c:f>CRP!$N$310:$N$314</c:f>
              <c:numCache>
                <c:formatCode>0%</c:formatCode>
                <c:ptCount val="5"/>
                <c:pt idx="0">
                  <c:v>0.68085106382978722</c:v>
                </c:pt>
                <c:pt idx="1">
                  <c:v>0.66666666666666663</c:v>
                </c:pt>
                <c:pt idx="2">
                  <c:v>0.62848228214842883</c:v>
                </c:pt>
                <c:pt idx="3">
                  <c:v>0.4960629921259842</c:v>
                </c:pt>
                <c:pt idx="4">
                  <c:v>0.59740259740259738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217-40E6-8602-EEFB8C591D71}"/>
            </c:ext>
          </c:extLst>
        </c:ser>
        <c:ser>
          <c:idx val="6"/>
          <c:order val="6"/>
          <c:tx>
            <c:strRef>
              <c:f>CRP!$O$304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CRP!$H$310:$H$314</c:f>
              <c:strCache>
                <c:ptCount val="5"/>
                <c:pt idx="0">
                  <c:v>VI. Professions de la Santé et du Médico-social</c:v>
                </c:pt>
                <c:pt idx="1">
                  <c:v>VII. Informatique et Télécommunications</c:v>
                </c:pt>
                <c:pt idx="2">
                  <c:v>VIII. Horticulture et Paysage</c:v>
                </c:pt>
                <c:pt idx="3">
                  <c:v>IX. Bâtiment, travaux publics et Electricité</c:v>
                </c:pt>
                <c:pt idx="4">
                  <c:v>X. Transport et logistique</c:v>
                </c:pt>
              </c:strCache>
            </c:strRef>
          </c:cat>
          <c:val>
            <c:numRef>
              <c:f>CRP!$O$310:$O$314</c:f>
              <c:numCache>
                <c:formatCode>0%</c:formatCode>
                <c:ptCount val="5"/>
                <c:pt idx="0">
                  <c:v>0.84713375796178347</c:v>
                </c:pt>
                <c:pt idx="1">
                  <c:v>0.55212355212355213</c:v>
                </c:pt>
                <c:pt idx="2">
                  <c:v>0.62068965517241381</c:v>
                </c:pt>
                <c:pt idx="3">
                  <c:v>0.64864864864864868</c:v>
                </c:pt>
                <c:pt idx="4">
                  <c:v>0.70833333333333337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217-40E6-8602-EEFB8C591D71}"/>
            </c:ext>
          </c:extLst>
        </c:ser>
        <c:ser>
          <c:idx val="7"/>
          <c:order val="7"/>
          <c:tx>
            <c:strRef>
              <c:f>CRP!$P$304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CRP!$H$310:$H$314</c:f>
              <c:strCache>
                <c:ptCount val="5"/>
                <c:pt idx="0">
                  <c:v>VI. Professions de la Santé et du Médico-social</c:v>
                </c:pt>
                <c:pt idx="1">
                  <c:v>VII. Informatique et Télécommunications</c:v>
                </c:pt>
                <c:pt idx="2">
                  <c:v>VIII. Horticulture et Paysage</c:v>
                </c:pt>
                <c:pt idx="3">
                  <c:v>IX. Bâtiment, travaux publics et Electricité</c:v>
                </c:pt>
                <c:pt idx="4">
                  <c:v>X. Transport et logistique</c:v>
                </c:pt>
              </c:strCache>
            </c:strRef>
          </c:cat>
          <c:val>
            <c:numRef>
              <c:f>CRP!$P$310:$P$314</c:f>
              <c:numCache>
                <c:formatCode>0%</c:formatCode>
                <c:ptCount val="5"/>
                <c:pt idx="0">
                  <c:v>0.79411764705882348</c:v>
                </c:pt>
                <c:pt idx="1">
                  <c:v>0.63200000000000001</c:v>
                </c:pt>
                <c:pt idx="2">
                  <c:v>0.58108108108108103</c:v>
                </c:pt>
                <c:pt idx="3">
                  <c:v>0.66176470588235292</c:v>
                </c:pt>
                <c:pt idx="4">
                  <c:v>0.51020408163265307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217-40E6-8602-EEFB8C591D71}"/>
            </c:ext>
          </c:extLst>
        </c:ser>
        <c:ser>
          <c:idx val="8"/>
          <c:order val="8"/>
          <c:tx>
            <c:strRef>
              <c:f>CRP!$Q$304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CRP!$H$310:$H$314</c:f>
              <c:strCache>
                <c:ptCount val="5"/>
                <c:pt idx="0">
                  <c:v>VI. Professions de la Santé et du Médico-social</c:v>
                </c:pt>
                <c:pt idx="1">
                  <c:v>VII. Informatique et Télécommunications</c:v>
                </c:pt>
                <c:pt idx="2">
                  <c:v>VIII. Horticulture et Paysage</c:v>
                </c:pt>
                <c:pt idx="3">
                  <c:v>IX. Bâtiment, travaux publics et Electricité</c:v>
                </c:pt>
                <c:pt idx="4">
                  <c:v>X. Transport et logistique</c:v>
                </c:pt>
              </c:strCache>
            </c:strRef>
          </c:cat>
          <c:val>
            <c:numRef>
              <c:f>CRP!$Q$310:$Q$314</c:f>
              <c:numCache>
                <c:formatCode>0%</c:formatCode>
                <c:ptCount val="5"/>
                <c:pt idx="0">
                  <c:v>0.73599999999999999</c:v>
                </c:pt>
                <c:pt idx="1">
                  <c:v>0.66412213740458015</c:v>
                </c:pt>
                <c:pt idx="2">
                  <c:v>0.63855421686746983</c:v>
                </c:pt>
                <c:pt idx="3">
                  <c:v>0.59250585480093676</c:v>
                </c:pt>
                <c:pt idx="4">
                  <c:v>0.60416666666666663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217-40E6-8602-EEFB8C591D71}"/>
            </c:ext>
          </c:extLst>
        </c:ser>
        <c:ser>
          <c:idx val="9"/>
          <c:order val="9"/>
          <c:tx>
            <c:strRef>
              <c:f>CRP!$R$304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CRP!$H$310:$H$314</c:f>
              <c:strCache>
                <c:ptCount val="5"/>
                <c:pt idx="0">
                  <c:v>VI. Professions de la Santé et du Médico-social</c:v>
                </c:pt>
                <c:pt idx="1">
                  <c:v>VII. Informatique et Télécommunications</c:v>
                </c:pt>
                <c:pt idx="2">
                  <c:v>VIII. Horticulture et Paysage</c:v>
                </c:pt>
                <c:pt idx="3">
                  <c:v>IX. Bâtiment, travaux publics et Electricité</c:v>
                </c:pt>
                <c:pt idx="4">
                  <c:v>X. Transport et logistique</c:v>
                </c:pt>
              </c:strCache>
            </c:strRef>
          </c:cat>
          <c:val>
            <c:numRef>
              <c:f>CRP!$R$310:$R$314</c:f>
              <c:numCache>
                <c:formatCode>0%</c:formatCode>
                <c:ptCount val="5"/>
                <c:pt idx="0">
                  <c:v>0.80620155038759689</c:v>
                </c:pt>
                <c:pt idx="1">
                  <c:v>0.66784452296819785</c:v>
                </c:pt>
                <c:pt idx="2">
                  <c:v>0.57534246575342463</c:v>
                </c:pt>
                <c:pt idx="3">
                  <c:v>0.64155251141552516</c:v>
                </c:pt>
                <c:pt idx="4">
                  <c:v>0.52380952380952384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217-40E6-8602-EEFB8C591D71}"/>
            </c:ext>
          </c:extLst>
        </c:ser>
        <c:ser>
          <c:idx val="10"/>
          <c:order val="10"/>
          <c:tx>
            <c:strRef>
              <c:f>CRP!$S$304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cat>
            <c:strRef>
              <c:f>CRP!$H$310:$H$314</c:f>
              <c:strCache>
                <c:ptCount val="5"/>
                <c:pt idx="0">
                  <c:v>VI. Professions de la Santé et du Médico-social</c:v>
                </c:pt>
                <c:pt idx="1">
                  <c:v>VII. Informatique et Télécommunications</c:v>
                </c:pt>
                <c:pt idx="2">
                  <c:v>VIII. Horticulture et Paysage</c:v>
                </c:pt>
                <c:pt idx="3">
                  <c:v>IX. Bâtiment, travaux publics et Electricité</c:v>
                </c:pt>
                <c:pt idx="4">
                  <c:v>X. Transport et logistique</c:v>
                </c:pt>
              </c:strCache>
            </c:strRef>
          </c:cat>
          <c:val>
            <c:numRef>
              <c:f>CRP!$S$310:$S$314</c:f>
              <c:numCache>
                <c:formatCode>##0.0\ %</c:formatCode>
                <c:ptCount val="5"/>
                <c:pt idx="0">
                  <c:v>0.79545454545460004</c:v>
                </c:pt>
                <c:pt idx="1">
                  <c:v>0.73251028806579999</c:v>
                </c:pt>
                <c:pt idx="2">
                  <c:v>0.66666666666670005</c:v>
                </c:pt>
                <c:pt idx="3">
                  <c:v>0.71074380165289996</c:v>
                </c:pt>
                <c:pt idx="4">
                  <c:v>0.64285714285710005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217-40E6-8602-EEFB8C591D71}"/>
            </c:ext>
          </c:extLst>
        </c:ser>
        <c:ser>
          <c:idx val="11"/>
          <c:order val="11"/>
          <c:tx>
            <c:strRef>
              <c:f>CRP!$T$304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cat>
            <c:strRef>
              <c:f>CRP!$H$310:$H$314</c:f>
              <c:strCache>
                <c:ptCount val="5"/>
                <c:pt idx="0">
                  <c:v>VI. Professions de la Santé et du Médico-social</c:v>
                </c:pt>
                <c:pt idx="1">
                  <c:v>VII. Informatique et Télécommunications</c:v>
                </c:pt>
                <c:pt idx="2">
                  <c:v>VIII. Horticulture et Paysage</c:v>
                </c:pt>
                <c:pt idx="3">
                  <c:v>IX. Bâtiment, travaux publics et Electricité</c:v>
                </c:pt>
                <c:pt idx="4">
                  <c:v>X. Transport et logistique</c:v>
                </c:pt>
              </c:strCache>
            </c:strRef>
          </c:cat>
          <c:val>
            <c:numRef>
              <c:f>CRP!$T$310:$T$314</c:f>
              <c:numCache>
                <c:formatCode>##0.0\ %</c:formatCode>
                <c:ptCount val="5"/>
                <c:pt idx="0">
                  <c:v>0.85148514851489998</c:v>
                </c:pt>
                <c:pt idx="1">
                  <c:v>0.69417475728160005</c:v>
                </c:pt>
                <c:pt idx="2">
                  <c:v>0.625</c:v>
                </c:pt>
                <c:pt idx="3">
                  <c:v>0.66115702479339999</c:v>
                </c:pt>
                <c:pt idx="4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217-40E6-8602-EEFB8C591D71}"/>
            </c:ext>
          </c:extLst>
        </c:ser>
        <c:ser>
          <c:idx val="12"/>
          <c:order val="12"/>
          <c:tx>
            <c:strRef>
              <c:f>CRP!$U$304</c:f>
              <c:strCache>
                <c:ptCount val="1"/>
                <c:pt idx="0">
                  <c:v>2020</c:v>
                </c:pt>
              </c:strCache>
            </c:strRef>
          </c:tx>
          <c:spPr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c:spPr>
          <c:invertIfNegative val="0"/>
          <c:cat>
            <c:strRef>
              <c:f>CRP!$H$310:$H$314</c:f>
              <c:strCache>
                <c:ptCount val="5"/>
                <c:pt idx="0">
                  <c:v>VI. Professions de la Santé et du Médico-social</c:v>
                </c:pt>
                <c:pt idx="1">
                  <c:v>VII. Informatique et Télécommunications</c:v>
                </c:pt>
                <c:pt idx="2">
                  <c:v>VIII. Horticulture et Paysage</c:v>
                </c:pt>
                <c:pt idx="3">
                  <c:v>IX. Bâtiment, travaux publics et Electricité</c:v>
                </c:pt>
                <c:pt idx="4">
                  <c:v>X. Transport et logistique</c:v>
                </c:pt>
              </c:strCache>
            </c:strRef>
          </c:cat>
          <c:val>
            <c:numRef>
              <c:f>CRP!$U$310:$U$314</c:f>
              <c:numCache>
                <c:formatCode>##0.0\ %</c:formatCode>
                <c:ptCount val="5"/>
                <c:pt idx="0">
                  <c:v>0.73684210526320004</c:v>
                </c:pt>
                <c:pt idx="1">
                  <c:v>0.65829145728640004</c:v>
                </c:pt>
                <c:pt idx="2">
                  <c:v>0.56521739130439996</c:v>
                </c:pt>
                <c:pt idx="3">
                  <c:v>0.65217391304350003</c:v>
                </c:pt>
                <c:pt idx="4">
                  <c:v>0.71186440677969998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217-40E6-8602-EEFB8C591D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8030848"/>
        <c:axId val="218032384"/>
      </c:barChart>
      <c:catAx>
        <c:axId val="21803084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8032384"/>
        <c:crosses val="autoZero"/>
        <c:auto val="1"/>
        <c:lblAlgn val="ctr"/>
        <c:lblOffset val="100"/>
        <c:noMultiLvlLbl val="0"/>
      </c:catAx>
      <c:valAx>
        <c:axId val="218032384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18030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330568387977632"/>
          <c:y val="0.93743271953045448"/>
          <c:w val="0.81077571212149546"/>
          <c:h val="4.95860574168694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fr-FR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600"/>
              <a:t>Insertion par secteur d'activité (3/3)</a:t>
            </a:r>
          </a:p>
        </c:rich>
      </c:tx>
      <c:layout>
        <c:manualLayout>
          <c:xMode val="edge"/>
          <c:yMode val="edge"/>
          <c:x val="0.35155177882171024"/>
          <c:y val="4.220601186420963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5491636360988856"/>
          <c:y val="9.9281129773192714E-2"/>
          <c:w val="0.83789718712591188"/>
          <c:h val="0.824908899153388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CRP!$I$304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accent1">
                <a:tint val="46000"/>
              </a:schemeClr>
            </a:solidFill>
            <a:ln>
              <a:noFill/>
            </a:ln>
            <a:effectLst/>
          </c:spPr>
          <c:invertIfNegative val="0"/>
          <c:cat>
            <c:strRef>
              <c:f>CRP!$H$315:$H$318</c:f>
              <c:strCache>
                <c:ptCount val="4"/>
                <c:pt idx="0">
                  <c:v>XI. Mécanique</c:v>
                </c:pt>
                <c:pt idx="1">
                  <c:v>XII. Electronique et Automatisme</c:v>
                </c:pt>
                <c:pt idx="2">
                  <c:v>XIII. Chimie, Biologie et Biochimie</c:v>
                </c:pt>
                <c:pt idx="3">
                  <c:v>XIV. Autres industries et Artisanat</c:v>
                </c:pt>
              </c:strCache>
            </c:strRef>
          </c:cat>
          <c:val>
            <c:numRef>
              <c:f>CRP!$I$315:$I$318</c:f>
              <c:numCache>
                <c:formatCode>0%</c:formatCode>
                <c:ptCount val="4"/>
                <c:pt idx="0">
                  <c:v>0.72</c:v>
                </c:pt>
                <c:pt idx="1">
                  <c:v>0.69</c:v>
                </c:pt>
                <c:pt idx="2">
                  <c:v>0.78</c:v>
                </c:pt>
                <c:pt idx="3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3F-4240-9F61-B2AB0E8A22CB}"/>
            </c:ext>
          </c:extLst>
        </c:ser>
        <c:ser>
          <c:idx val="1"/>
          <c:order val="1"/>
          <c:tx>
            <c:strRef>
              <c:f>CRP!$J$304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CRP!$H$315:$H$318</c:f>
              <c:strCache>
                <c:ptCount val="4"/>
                <c:pt idx="0">
                  <c:v>XI. Mécanique</c:v>
                </c:pt>
                <c:pt idx="1">
                  <c:v>XII. Electronique et Automatisme</c:v>
                </c:pt>
                <c:pt idx="2">
                  <c:v>XIII. Chimie, Biologie et Biochimie</c:v>
                </c:pt>
                <c:pt idx="3">
                  <c:v>XIV. Autres industries et Artisanat</c:v>
                </c:pt>
              </c:strCache>
            </c:strRef>
          </c:cat>
          <c:val>
            <c:numRef>
              <c:f>CRP!$J$315:$J$318</c:f>
              <c:numCache>
                <c:formatCode>0%</c:formatCode>
                <c:ptCount val="4"/>
                <c:pt idx="0">
                  <c:v>0.72</c:v>
                </c:pt>
                <c:pt idx="1">
                  <c:v>0.65</c:v>
                </c:pt>
                <c:pt idx="2">
                  <c:v>0.86</c:v>
                </c:pt>
                <c:pt idx="3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3F-4240-9F61-B2AB0E8A22CB}"/>
            </c:ext>
          </c:extLst>
        </c:ser>
        <c:ser>
          <c:idx val="2"/>
          <c:order val="2"/>
          <c:tx>
            <c:strRef>
              <c:f>CRP!$K$304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CRP!$H$315:$H$318</c:f>
              <c:strCache>
                <c:ptCount val="4"/>
                <c:pt idx="0">
                  <c:v>XI. Mécanique</c:v>
                </c:pt>
                <c:pt idx="1">
                  <c:v>XII. Electronique et Automatisme</c:v>
                </c:pt>
                <c:pt idx="2">
                  <c:v>XIII. Chimie, Biologie et Biochimie</c:v>
                </c:pt>
                <c:pt idx="3">
                  <c:v>XIV. Autres industries et Artisanat</c:v>
                </c:pt>
              </c:strCache>
            </c:strRef>
          </c:cat>
          <c:val>
            <c:numRef>
              <c:f>CRP!$K$315:$K$318</c:f>
              <c:numCache>
                <c:formatCode>0%</c:formatCode>
                <c:ptCount val="4"/>
                <c:pt idx="0">
                  <c:v>0.73949579831932777</c:v>
                </c:pt>
                <c:pt idx="1">
                  <c:v>0.63500000000000001</c:v>
                </c:pt>
                <c:pt idx="2">
                  <c:v>0.77272727272727271</c:v>
                </c:pt>
                <c:pt idx="3">
                  <c:v>0.64356435643564358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3F-4240-9F61-B2AB0E8A22CB}"/>
            </c:ext>
          </c:extLst>
        </c:ser>
        <c:ser>
          <c:idx val="3"/>
          <c:order val="3"/>
          <c:tx>
            <c:strRef>
              <c:f>CRP!$L$304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CRP!$H$315:$H$318</c:f>
              <c:strCache>
                <c:ptCount val="4"/>
                <c:pt idx="0">
                  <c:v>XI. Mécanique</c:v>
                </c:pt>
                <c:pt idx="1">
                  <c:v>XII. Electronique et Automatisme</c:v>
                </c:pt>
                <c:pt idx="2">
                  <c:v>XIII. Chimie, Biologie et Biochimie</c:v>
                </c:pt>
                <c:pt idx="3">
                  <c:v>XIV. Autres industries et Artisanat</c:v>
                </c:pt>
              </c:strCache>
            </c:strRef>
          </c:cat>
          <c:val>
            <c:numRef>
              <c:f>CRP!$L$315:$L$318</c:f>
              <c:numCache>
                <c:formatCode>0%</c:formatCode>
                <c:ptCount val="4"/>
                <c:pt idx="0">
                  <c:v>0.66371681415929207</c:v>
                </c:pt>
                <c:pt idx="1">
                  <c:v>0.60869565217391308</c:v>
                </c:pt>
                <c:pt idx="2">
                  <c:v>0.78947368421052633</c:v>
                </c:pt>
                <c:pt idx="3">
                  <c:v>0.64150943396226412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33F-4240-9F61-B2AB0E8A22CB}"/>
            </c:ext>
          </c:extLst>
        </c:ser>
        <c:ser>
          <c:idx val="4"/>
          <c:order val="4"/>
          <c:tx>
            <c:strRef>
              <c:f>CRP!$M$304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CRP!$H$315:$H$318</c:f>
              <c:strCache>
                <c:ptCount val="4"/>
                <c:pt idx="0">
                  <c:v>XI. Mécanique</c:v>
                </c:pt>
                <c:pt idx="1">
                  <c:v>XII. Electronique et Automatisme</c:v>
                </c:pt>
                <c:pt idx="2">
                  <c:v>XIII. Chimie, Biologie et Biochimie</c:v>
                </c:pt>
                <c:pt idx="3">
                  <c:v>XIV. Autres industries et Artisanat</c:v>
                </c:pt>
              </c:strCache>
            </c:strRef>
          </c:cat>
          <c:val>
            <c:numRef>
              <c:f>CRP!$M$315:$M$318</c:f>
              <c:numCache>
                <c:formatCode>0%</c:formatCode>
                <c:ptCount val="4"/>
                <c:pt idx="0">
                  <c:v>0.56934306569343063</c:v>
                </c:pt>
                <c:pt idx="1">
                  <c:v>0.54545454545454541</c:v>
                </c:pt>
                <c:pt idx="2">
                  <c:v>0.82608695652173914</c:v>
                </c:pt>
                <c:pt idx="3">
                  <c:v>0.54629629629629628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33F-4240-9F61-B2AB0E8A22CB}"/>
            </c:ext>
          </c:extLst>
        </c:ser>
        <c:ser>
          <c:idx val="5"/>
          <c:order val="5"/>
          <c:tx>
            <c:strRef>
              <c:f>CRP!$N$304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CRP!$H$315:$H$318</c:f>
              <c:strCache>
                <c:ptCount val="4"/>
                <c:pt idx="0">
                  <c:v>XI. Mécanique</c:v>
                </c:pt>
                <c:pt idx="1">
                  <c:v>XII. Electronique et Automatisme</c:v>
                </c:pt>
                <c:pt idx="2">
                  <c:v>XIII. Chimie, Biologie et Biochimie</c:v>
                </c:pt>
                <c:pt idx="3">
                  <c:v>XIV. Autres industries et Artisanat</c:v>
                </c:pt>
              </c:strCache>
            </c:strRef>
          </c:cat>
          <c:val>
            <c:numRef>
              <c:f>CRP!$N$315:$N$318</c:f>
              <c:numCache>
                <c:formatCode>0%</c:formatCode>
                <c:ptCount val="4"/>
                <c:pt idx="0">
                  <c:v>0.63095238095238093</c:v>
                </c:pt>
                <c:pt idx="1">
                  <c:v>0.63779527559055116</c:v>
                </c:pt>
                <c:pt idx="2">
                  <c:v>0.56521739130434778</c:v>
                </c:pt>
                <c:pt idx="3">
                  <c:v>0.63297872340425532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33F-4240-9F61-B2AB0E8A22CB}"/>
            </c:ext>
          </c:extLst>
        </c:ser>
        <c:ser>
          <c:idx val="6"/>
          <c:order val="6"/>
          <c:tx>
            <c:strRef>
              <c:f>CRP!$O$304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CRP!$H$315:$H$318</c:f>
              <c:strCache>
                <c:ptCount val="4"/>
                <c:pt idx="0">
                  <c:v>XI. Mécanique</c:v>
                </c:pt>
                <c:pt idx="1">
                  <c:v>XII. Electronique et Automatisme</c:v>
                </c:pt>
                <c:pt idx="2">
                  <c:v>XIII. Chimie, Biologie et Biochimie</c:v>
                </c:pt>
                <c:pt idx="3">
                  <c:v>XIV. Autres industries et Artisanat</c:v>
                </c:pt>
              </c:strCache>
            </c:strRef>
          </c:cat>
          <c:val>
            <c:numRef>
              <c:f>CRP!$O$315:$O$318</c:f>
              <c:numCache>
                <c:formatCode>0%</c:formatCode>
                <c:ptCount val="4"/>
                <c:pt idx="0">
                  <c:v>0.72222222222222221</c:v>
                </c:pt>
                <c:pt idx="1">
                  <c:v>0.60759493670886078</c:v>
                </c:pt>
                <c:pt idx="2">
                  <c:v>0.8</c:v>
                </c:pt>
                <c:pt idx="3">
                  <c:v>0.49606299212598426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33F-4240-9F61-B2AB0E8A22CB}"/>
            </c:ext>
          </c:extLst>
        </c:ser>
        <c:ser>
          <c:idx val="7"/>
          <c:order val="7"/>
          <c:tx>
            <c:strRef>
              <c:f>CRP!$P$304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CRP!$H$315:$H$318</c:f>
              <c:strCache>
                <c:ptCount val="4"/>
                <c:pt idx="0">
                  <c:v>XI. Mécanique</c:v>
                </c:pt>
                <c:pt idx="1">
                  <c:v>XII. Electronique et Automatisme</c:v>
                </c:pt>
                <c:pt idx="2">
                  <c:v>XIII. Chimie, Biologie et Biochimie</c:v>
                </c:pt>
                <c:pt idx="3">
                  <c:v>XIV. Autres industries et Artisanat</c:v>
                </c:pt>
              </c:strCache>
            </c:strRef>
          </c:cat>
          <c:val>
            <c:numRef>
              <c:f>CRP!$P$315:$P$318</c:f>
              <c:numCache>
                <c:formatCode>0%</c:formatCode>
                <c:ptCount val="4"/>
                <c:pt idx="0">
                  <c:v>0.73015873015873012</c:v>
                </c:pt>
                <c:pt idx="1">
                  <c:v>0.59589041095890416</c:v>
                </c:pt>
                <c:pt idx="2">
                  <c:v>0.72222222222222221</c:v>
                </c:pt>
                <c:pt idx="3">
                  <c:v>0.53488372093023251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33F-4240-9F61-B2AB0E8A22CB}"/>
            </c:ext>
          </c:extLst>
        </c:ser>
        <c:ser>
          <c:idx val="8"/>
          <c:order val="8"/>
          <c:tx>
            <c:strRef>
              <c:f>CRP!$Q$304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CRP!$H$315:$H$318</c:f>
              <c:strCache>
                <c:ptCount val="4"/>
                <c:pt idx="0">
                  <c:v>XI. Mécanique</c:v>
                </c:pt>
                <c:pt idx="1">
                  <c:v>XII. Electronique et Automatisme</c:v>
                </c:pt>
                <c:pt idx="2">
                  <c:v>XIII. Chimie, Biologie et Biochimie</c:v>
                </c:pt>
                <c:pt idx="3">
                  <c:v>XIV. Autres industries et Artisanat</c:v>
                </c:pt>
              </c:strCache>
            </c:strRef>
          </c:cat>
          <c:val>
            <c:numRef>
              <c:f>CRP!$Q$315:$Q$318</c:f>
              <c:numCache>
                <c:formatCode>0%</c:formatCode>
                <c:ptCount val="4"/>
                <c:pt idx="0">
                  <c:v>0.58333333333333337</c:v>
                </c:pt>
                <c:pt idx="1">
                  <c:v>0.60416666666666663</c:v>
                </c:pt>
                <c:pt idx="2">
                  <c:v>0.6875</c:v>
                </c:pt>
                <c:pt idx="3">
                  <c:v>0.5357142857142857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33F-4240-9F61-B2AB0E8A22CB}"/>
            </c:ext>
          </c:extLst>
        </c:ser>
        <c:ser>
          <c:idx val="9"/>
          <c:order val="9"/>
          <c:tx>
            <c:strRef>
              <c:f>CRP!$R$304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CRP!$H$315:$H$318</c:f>
              <c:strCache>
                <c:ptCount val="4"/>
                <c:pt idx="0">
                  <c:v>XI. Mécanique</c:v>
                </c:pt>
                <c:pt idx="1">
                  <c:v>XII. Electronique et Automatisme</c:v>
                </c:pt>
                <c:pt idx="2">
                  <c:v>XIII. Chimie, Biologie et Biochimie</c:v>
                </c:pt>
                <c:pt idx="3">
                  <c:v>XIV. Autres industries et Artisanat</c:v>
                </c:pt>
              </c:strCache>
            </c:strRef>
          </c:cat>
          <c:val>
            <c:numRef>
              <c:f>CRP!$R$315:$R$318</c:f>
              <c:numCache>
                <c:formatCode>0%</c:formatCode>
                <c:ptCount val="4"/>
                <c:pt idx="0">
                  <c:v>0.74137931034482762</c:v>
                </c:pt>
                <c:pt idx="1">
                  <c:v>0.62146892655367236</c:v>
                </c:pt>
                <c:pt idx="2">
                  <c:v>0.4375</c:v>
                </c:pt>
                <c:pt idx="3">
                  <c:v>0.60629921259842523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33F-4240-9F61-B2AB0E8A22CB}"/>
            </c:ext>
          </c:extLst>
        </c:ser>
        <c:ser>
          <c:idx val="10"/>
          <c:order val="10"/>
          <c:tx>
            <c:strRef>
              <c:f>CRP!$S$304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cat>
            <c:strRef>
              <c:f>CRP!$H$315:$H$318</c:f>
              <c:strCache>
                <c:ptCount val="4"/>
                <c:pt idx="0">
                  <c:v>XI. Mécanique</c:v>
                </c:pt>
                <c:pt idx="1">
                  <c:v>XII. Electronique et Automatisme</c:v>
                </c:pt>
                <c:pt idx="2">
                  <c:v>XIII. Chimie, Biologie et Biochimie</c:v>
                </c:pt>
                <c:pt idx="3">
                  <c:v>XIV. Autres industries et Artisanat</c:v>
                </c:pt>
              </c:strCache>
            </c:strRef>
          </c:cat>
          <c:val>
            <c:numRef>
              <c:f>CRP!$S$315:$S$318</c:f>
              <c:numCache>
                <c:formatCode>##0.0\ %</c:formatCode>
                <c:ptCount val="4"/>
                <c:pt idx="0">
                  <c:v>0.73076923076919997</c:v>
                </c:pt>
                <c:pt idx="1">
                  <c:v>0.60927152317879996</c:v>
                </c:pt>
                <c:pt idx="2">
                  <c:v>0.6</c:v>
                </c:pt>
                <c:pt idx="3">
                  <c:v>0.67213114754100001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33F-4240-9F61-B2AB0E8A22CB}"/>
            </c:ext>
          </c:extLst>
        </c:ser>
        <c:ser>
          <c:idx val="11"/>
          <c:order val="11"/>
          <c:tx>
            <c:strRef>
              <c:f>CRP!$T$304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cat>
            <c:strRef>
              <c:f>CRP!$H$315:$H$318</c:f>
              <c:strCache>
                <c:ptCount val="4"/>
                <c:pt idx="0">
                  <c:v>XI. Mécanique</c:v>
                </c:pt>
                <c:pt idx="1">
                  <c:v>XII. Electronique et Automatisme</c:v>
                </c:pt>
                <c:pt idx="2">
                  <c:v>XIII. Chimie, Biologie et Biochimie</c:v>
                </c:pt>
                <c:pt idx="3">
                  <c:v>XIV. Autres industries et Artisanat</c:v>
                </c:pt>
              </c:strCache>
            </c:strRef>
          </c:cat>
          <c:val>
            <c:numRef>
              <c:f>CRP!$T$315:$T$318</c:f>
              <c:numCache>
                <c:formatCode>##0.0\ %</c:formatCode>
                <c:ptCount val="4"/>
                <c:pt idx="0">
                  <c:v>0.7920792079208</c:v>
                </c:pt>
                <c:pt idx="1">
                  <c:v>0.64779874213840005</c:v>
                </c:pt>
                <c:pt idx="2">
                  <c:v>0.75</c:v>
                </c:pt>
                <c:pt idx="3">
                  <c:v>0.45569620253170001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33F-4240-9F61-B2AB0E8A22CB}"/>
            </c:ext>
          </c:extLst>
        </c:ser>
        <c:ser>
          <c:idx val="12"/>
          <c:order val="12"/>
          <c:tx>
            <c:strRef>
              <c:f>CRP!$U$304</c:f>
              <c:strCache>
                <c:ptCount val="1"/>
                <c:pt idx="0">
                  <c:v>2020</c:v>
                </c:pt>
              </c:strCache>
            </c:strRef>
          </c:tx>
          <c:spPr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c:spPr>
          <c:invertIfNegative val="0"/>
          <c:cat>
            <c:strRef>
              <c:f>CRP!$H$315:$H$318</c:f>
              <c:strCache>
                <c:ptCount val="4"/>
                <c:pt idx="0">
                  <c:v>XI. Mécanique</c:v>
                </c:pt>
                <c:pt idx="1">
                  <c:v>XII. Electronique et Automatisme</c:v>
                </c:pt>
                <c:pt idx="2">
                  <c:v>XIII. Chimie, Biologie et Biochimie</c:v>
                </c:pt>
                <c:pt idx="3">
                  <c:v>XIV. Autres industries et Artisanat</c:v>
                </c:pt>
              </c:strCache>
            </c:strRef>
          </c:cat>
          <c:val>
            <c:numRef>
              <c:f>CRP!$U$315:$U$318</c:f>
              <c:numCache>
                <c:formatCode>##0.0\ %</c:formatCode>
                <c:ptCount val="4"/>
                <c:pt idx="0">
                  <c:v>0.79347826086960005</c:v>
                </c:pt>
                <c:pt idx="1">
                  <c:v>0.52845528455290003</c:v>
                </c:pt>
                <c:pt idx="2">
                  <c:v>0.66666666666670005</c:v>
                </c:pt>
                <c:pt idx="3">
                  <c:v>0.48039215686280001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33F-4240-9F61-B2AB0E8A22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8700416"/>
        <c:axId val="218718592"/>
      </c:barChart>
      <c:catAx>
        <c:axId val="21870041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r-FR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8718592"/>
        <c:crosses val="autoZero"/>
        <c:auto val="1"/>
        <c:lblAlgn val="ctr"/>
        <c:lblOffset val="100"/>
        <c:noMultiLvlLbl val="0"/>
      </c:catAx>
      <c:valAx>
        <c:axId val="218718592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18700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500872135545192"/>
          <c:y val="0.93475166580814539"/>
          <c:w val="0.81766647178991636"/>
          <c:h val="4.8365929446170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Ueros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5471501003551027"/>
          <c:y val="0.13086013148879819"/>
          <c:w val="0.35975620202286429"/>
          <c:h val="0.824908899153388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CRP!$D$391</c:f>
              <c:strCache>
                <c:ptCount val="1"/>
                <c:pt idx="0">
                  <c:v>PrcUEROS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7894002789400278E-3"/>
                  <c:y val="4.2082875068358371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E4-4A78-9CC9-E61D004CBE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fr-FR" sz="900" b="1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CRP!$B$392:$B$401</c:f>
              <c:strCache>
                <c:ptCount val="10"/>
                <c:pt idx="0">
                  <c:v>Lésions cérébrales (dont lésions cérébrales acquises par accident, lésions neurologiques)</c:v>
                </c:pt>
                <c:pt idx="1">
                  <c:v>Déficiences motrices</c:v>
                </c:pt>
                <c:pt idx="2">
                  <c:v>Déficiences viscérales / métaboliques</c:v>
                </c:pt>
                <c:pt idx="3">
                  <c:v>Troubles du psychisme</c:v>
                </c:pt>
                <c:pt idx="4">
                  <c:v>Déficiences intellectuelles</c:v>
                </c:pt>
                <c:pt idx="5">
                  <c:v>Déficiences visuelles</c:v>
                </c:pt>
                <c:pt idx="6">
                  <c:v>Autres</c:v>
                </c:pt>
                <c:pt idx="7">
                  <c:v>Troubles du langage et des apprentissages (dont les dys...)</c:v>
                </c:pt>
                <c:pt idx="8">
                  <c:v>Déficiences auditives</c:v>
                </c:pt>
                <c:pt idx="9">
                  <c:v>Autisme et autres troubles envahissants du développement</c:v>
                </c:pt>
              </c:strCache>
            </c:strRef>
          </c:cat>
          <c:val>
            <c:numRef>
              <c:f>CRP!$D$392:$D$401</c:f>
              <c:numCache>
                <c:formatCode>##0\ %</c:formatCode>
                <c:ptCount val="10"/>
                <c:pt idx="0">
                  <c:v>0.7844217151849</c:v>
                </c:pt>
                <c:pt idx="1">
                  <c:v>6.1369000786780002E-2</c:v>
                </c:pt>
                <c:pt idx="2">
                  <c:v>5.5074744295830001E-2</c:v>
                </c:pt>
                <c:pt idx="3">
                  <c:v>2.9897718332019999E-2</c:v>
                </c:pt>
                <c:pt idx="4">
                  <c:v>2.3603461841070001E-2</c:v>
                </c:pt>
                <c:pt idx="5">
                  <c:v>1.4948859166009999E-2</c:v>
                </c:pt>
                <c:pt idx="6">
                  <c:v>1.4948859166009999E-2</c:v>
                </c:pt>
                <c:pt idx="7">
                  <c:v>1.02281667978E-2</c:v>
                </c:pt>
                <c:pt idx="8">
                  <c:v>5.5074744295830003E-3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E4-4A78-9CC9-E61D004CBE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8756224"/>
        <c:axId val="218757760"/>
      </c:barChart>
      <c:catAx>
        <c:axId val="21875622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218757760"/>
        <c:crosses val="autoZero"/>
        <c:auto val="1"/>
        <c:lblAlgn val="ctr"/>
        <c:lblOffset val="100"/>
        <c:noMultiLvlLbl val="0"/>
      </c:catAx>
      <c:valAx>
        <c:axId val="218757760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0\ %" sourceLinked="1"/>
        <c:majorTickMark val="none"/>
        <c:minorTickMark val="none"/>
        <c:tickLblPos val="nextTo"/>
        <c:crossAx val="218756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fr-FR"/>
    </a:p>
  </c:txPr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>
              <a:defRPr sz="1400"/>
            </a:pPr>
            <a:r>
              <a:rPr lang="fr-FR" sz="1400" dirty="0"/>
              <a:t>ESPO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58750526053421293"/>
          <c:y val="0.13086009969888096"/>
          <c:w val="0.3705864585434705"/>
          <c:h val="0.824908899153388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CRP!$F$391</c:f>
              <c:strCache>
                <c:ptCount val="1"/>
                <c:pt idx="0">
                  <c:v>PrcPREO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 algn="ctr" rtl="0">
                  <a:defRPr lang="fr-FR" sz="900" b="1" i="0" u="none" strike="noStrike" kern="1200" baseline="0">
                    <a:solidFill>
                      <a:srgbClr val="4472C4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CRP!$B$392:$B$401</c:f>
              <c:strCache>
                <c:ptCount val="10"/>
                <c:pt idx="0">
                  <c:v>Déficiences motrices</c:v>
                </c:pt>
                <c:pt idx="1">
                  <c:v>Troubles du psychisme</c:v>
                </c:pt>
                <c:pt idx="2">
                  <c:v>Déficiences viscérales / métaboliques</c:v>
                </c:pt>
                <c:pt idx="3">
                  <c:v>Autres</c:v>
                </c:pt>
                <c:pt idx="4">
                  <c:v>Lésions cérébrales (dont lésions cérébrales acquises par accident, lésions neurologiques)</c:v>
                </c:pt>
                <c:pt idx="5">
                  <c:v>Déficiences visuelles</c:v>
                </c:pt>
                <c:pt idx="6">
                  <c:v>Déficiences intellectuelles</c:v>
                </c:pt>
                <c:pt idx="7">
                  <c:v>Autisme et autres troubles envahissants du développement</c:v>
                </c:pt>
                <c:pt idx="8">
                  <c:v>Déficiences auditives</c:v>
                </c:pt>
                <c:pt idx="9">
                  <c:v>Troubles du langage et des apprentissages (dont les dys...)</c:v>
                </c:pt>
              </c:strCache>
            </c:strRef>
          </c:cat>
          <c:val>
            <c:numRef>
              <c:f>CRP!$F$392:$F$401</c:f>
              <c:numCache>
                <c:formatCode>##0\ %</c:formatCode>
                <c:ptCount val="10"/>
                <c:pt idx="0">
                  <c:v>0.39953650057939999</c:v>
                </c:pt>
                <c:pt idx="1">
                  <c:v>0.29849362688300002</c:v>
                </c:pt>
                <c:pt idx="2">
                  <c:v>0.11703360370800001</c:v>
                </c:pt>
                <c:pt idx="3">
                  <c:v>6.4194669756659994E-2</c:v>
                </c:pt>
                <c:pt idx="4">
                  <c:v>3.7543453070680001E-2</c:v>
                </c:pt>
                <c:pt idx="5">
                  <c:v>2.2247972190039999E-2</c:v>
                </c:pt>
                <c:pt idx="6">
                  <c:v>1.80764774044E-2</c:v>
                </c:pt>
                <c:pt idx="7">
                  <c:v>1.7381228273469999E-2</c:v>
                </c:pt>
                <c:pt idx="8">
                  <c:v>1.274623406721E-2</c:v>
                </c:pt>
                <c:pt idx="9">
                  <c:v>1.274623406721E-2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A0-4B3E-BCB9-8B4BEA82B1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8868736"/>
        <c:axId val="218878720"/>
      </c:barChart>
      <c:catAx>
        <c:axId val="2188687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fr-FR"/>
          </a:p>
        </c:txPr>
        <c:crossAx val="218878720"/>
        <c:crosses val="autoZero"/>
        <c:auto val="1"/>
        <c:lblAlgn val="ctr"/>
        <c:lblOffset val="100"/>
        <c:noMultiLvlLbl val="0"/>
      </c:catAx>
      <c:valAx>
        <c:axId val="218878720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0\ %" sourceLinked="1"/>
        <c:majorTickMark val="none"/>
        <c:minorTickMark val="none"/>
        <c:tickLblPos val="nextTo"/>
        <c:crossAx val="218868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 baseline="0">
          <a:latin typeface="Arial" panose="020B0604020202020204" pitchFamily="34" charset="0"/>
        </a:defRPr>
      </a:pPr>
      <a:endParaRPr lang="fr-FR"/>
    </a:p>
  </c:txPr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ESRP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42545988058020551"/>
          <c:y val="0.13086009969888096"/>
          <c:w val="0.51307302078823624"/>
          <c:h val="0.824908899153388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CRP!$H$391</c:f>
              <c:strCache>
                <c:ptCount val="1"/>
                <c:pt idx="0">
                  <c:v>PrcCRP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fr-FR" sz="900" b="1" i="0" u="none" strike="noStrike" kern="1200" baseline="0">
                    <a:solidFill>
                      <a:srgbClr val="4472C4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CRP!$B$392:$B$401</c:f>
              <c:strCache>
                <c:ptCount val="10"/>
                <c:pt idx="0">
                  <c:v>Déficiences motrices</c:v>
                </c:pt>
                <c:pt idx="1">
                  <c:v>Troubles du psychisme</c:v>
                </c:pt>
                <c:pt idx="2">
                  <c:v>Déficiences viscérales / métaboliques</c:v>
                </c:pt>
                <c:pt idx="3">
                  <c:v>Autres</c:v>
                </c:pt>
                <c:pt idx="4">
                  <c:v>Déficiences visuelles</c:v>
                </c:pt>
                <c:pt idx="5">
                  <c:v>Lésions cérébrales (dont lésions cérébrales acquises par accident, lésions neurologiques)</c:v>
                </c:pt>
                <c:pt idx="6">
                  <c:v>Troubles du langage et des apprentissages (dont les dys...)</c:v>
                </c:pt>
                <c:pt idx="7">
                  <c:v>Déficiences auditives</c:v>
                </c:pt>
                <c:pt idx="8">
                  <c:v>Déficiences intellectuelles</c:v>
                </c:pt>
                <c:pt idx="9">
                  <c:v>Autisme et autres troubles envahissants du développement</c:v>
                </c:pt>
              </c:strCache>
            </c:strRef>
          </c:cat>
          <c:val>
            <c:numRef>
              <c:f>CRP!$H$392:$H$401</c:f>
              <c:numCache>
                <c:formatCode>##0\ %</c:formatCode>
                <c:ptCount val="10"/>
                <c:pt idx="0">
                  <c:v>0.52229739058400004</c:v>
                </c:pt>
                <c:pt idx="1">
                  <c:v>0.13668369460169999</c:v>
                </c:pt>
                <c:pt idx="2">
                  <c:v>0.13502692254590001</c:v>
                </c:pt>
                <c:pt idx="3">
                  <c:v>6.3371531133510003E-2</c:v>
                </c:pt>
                <c:pt idx="4">
                  <c:v>4.2523816098299999E-2</c:v>
                </c:pt>
                <c:pt idx="5">
                  <c:v>4.0590915366560003E-2</c:v>
                </c:pt>
                <c:pt idx="6">
                  <c:v>1.9881264669339999E-2</c:v>
                </c:pt>
                <c:pt idx="7">
                  <c:v>1.905287864145E-2</c:v>
                </c:pt>
                <c:pt idx="8">
                  <c:v>1.0630954024579999E-2</c:v>
                </c:pt>
                <c:pt idx="9">
                  <c:v>9.9406323346679995E-3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99-4FE2-9D5F-C9D1ABB5E0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9051136"/>
        <c:axId val="219052672"/>
      </c:barChart>
      <c:catAx>
        <c:axId val="2190511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fr-FR"/>
          </a:p>
        </c:txPr>
        <c:crossAx val="219052672"/>
        <c:crosses val="autoZero"/>
        <c:auto val="1"/>
        <c:lblAlgn val="ctr"/>
        <c:lblOffset val="100"/>
        <c:noMultiLvlLbl val="0"/>
      </c:catAx>
      <c:valAx>
        <c:axId val="219052672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0\ %" sourceLinked="1"/>
        <c:majorTickMark val="none"/>
        <c:minorTickMark val="none"/>
        <c:tickLblPos val="nextTo"/>
        <c:crossAx val="219051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fr-FR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16523621497923607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943522529033852E-2"/>
          <c:y val="0.24786599591717701"/>
          <c:w val="0.86806496242999398"/>
          <c:h val="0.70322652376786232"/>
        </c:manualLayout>
      </c:layout>
      <c:pieChart>
        <c:varyColors val="1"/>
        <c:ser>
          <c:idx val="0"/>
          <c:order val="0"/>
          <c:tx>
            <c:strRef>
              <c:f>A!$A$5</c:f>
              <c:strCache>
                <c:ptCount val="1"/>
                <c:pt idx="0">
                  <c:v>Nombre de bénéficiaires</c:v>
                </c:pt>
              </c:strCache>
            </c:strRef>
          </c:tx>
          <c:explosion val="7"/>
          <c:dPt>
            <c:idx val="1"/>
            <c:bubble3D val="0"/>
            <c:spPr>
              <a:solidFill>
                <a:srgbClr val="F79646"/>
              </a:solidFill>
            </c:spPr>
            <c:extLst>
              <c:ext xmlns:c16="http://schemas.microsoft.com/office/drawing/2014/chart" uri="{C3380CC4-5D6E-409C-BE32-E72D297353CC}">
                <c16:uniqueId val="{00000001-325D-45B8-B025-9F9044334E4C}"/>
              </c:ext>
            </c:extLst>
          </c:dPt>
          <c:dPt>
            <c:idx val="2"/>
            <c:bubble3D val="0"/>
            <c:explosion val="12"/>
            <c:spPr>
              <a:solidFill>
                <a:srgbClr val="FFFFFF">
                  <a:lumMod val="8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3-325D-45B8-B025-9F9044334E4C}"/>
              </c:ext>
            </c:extLst>
          </c:dPt>
          <c:dLbls>
            <c:dLbl>
              <c:idx val="0"/>
              <c:layout>
                <c:manualLayout>
                  <c:x val="9.4963142648612386E-2"/>
                  <c:y val="1.4590624088655585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rgbClr val="3399FF"/>
                        </a:solidFill>
                      </a:rPr>
                      <a:t>UEROS
6%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325D-45B8-B025-9F9044334E4C}"/>
                </c:ext>
              </c:extLst>
            </c:dLbl>
            <c:dLbl>
              <c:idx val="1"/>
              <c:layout>
                <c:manualLayout>
                  <c:x val="3.3712387330256451E-2"/>
                  <c:y val="-5.9875328083989505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rgbClr val="BF8041"/>
                        </a:solidFill>
                      </a:rPr>
                      <a:t>ESPO
34%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25D-45B8-B025-9F9044334E4C}"/>
                </c:ext>
              </c:extLst>
            </c:dLbl>
            <c:dLbl>
              <c:idx val="2"/>
              <c:layout>
                <c:manualLayout>
                  <c:x val="-1.0335130624681388E-2"/>
                  <c:y val="0.1069929279673374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ESRP
60%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25D-45B8-B025-9F9044334E4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A!$B$1:$D$1</c:f>
              <c:strCache>
                <c:ptCount val="3"/>
                <c:pt idx="0">
                  <c:v>UEROS</c:v>
                </c:pt>
                <c:pt idx="1">
                  <c:v>CPO</c:v>
                </c:pt>
                <c:pt idx="2">
                  <c:v>CRP</c:v>
                </c:pt>
              </c:strCache>
            </c:strRef>
          </c:cat>
          <c:val>
            <c:numRef>
              <c:f>A!$B$5:$D$5</c:f>
              <c:numCache>
                <c:formatCode>#,##0</c:formatCode>
                <c:ptCount val="3"/>
                <c:pt idx="0">
                  <c:v>731</c:v>
                </c:pt>
                <c:pt idx="1">
                  <c:v>4253</c:v>
                </c:pt>
                <c:pt idx="2">
                  <c:v>7590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25D-45B8-B025-9F9044334E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CRP!$B$409</c:f>
              <c:strCache>
                <c:ptCount val="1"/>
                <c:pt idx="0">
                  <c:v>1 pathologie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fr-FR" sz="140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(CRP!$D$408,CRP!$F$408,CRP!$H$408)</c:f>
              <c:strCache>
                <c:ptCount val="3"/>
                <c:pt idx="0">
                  <c:v>UEROS</c:v>
                </c:pt>
                <c:pt idx="1">
                  <c:v>ESPO</c:v>
                </c:pt>
                <c:pt idx="2">
                  <c:v>ESRP</c:v>
                </c:pt>
              </c:strCache>
            </c:strRef>
          </c:cat>
          <c:val>
            <c:numRef>
              <c:f>(CRP!$D$409,CRP!$F$409,CRP!$H$409)</c:f>
              <c:numCache>
                <c:formatCode>##0\ %</c:formatCode>
                <c:ptCount val="3"/>
                <c:pt idx="0">
                  <c:v>0.44801512287340001</c:v>
                </c:pt>
                <c:pt idx="1">
                  <c:v>0.50799573560769995</c:v>
                </c:pt>
                <c:pt idx="2">
                  <c:v>0.4633519721928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84-42C1-9FEE-1EB2DCD17B6A}"/>
            </c:ext>
          </c:extLst>
        </c:ser>
        <c:ser>
          <c:idx val="1"/>
          <c:order val="1"/>
          <c:tx>
            <c:strRef>
              <c:f>CRP!$B$410</c:f>
              <c:strCache>
                <c:ptCount val="1"/>
                <c:pt idx="0">
                  <c:v>2 pathologies</c:v>
                </c:pt>
              </c:strCache>
            </c:strRef>
          </c:tx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984-42C1-9FEE-1EB2DCD17B6A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984-42C1-9FEE-1EB2DCD17B6A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984-42C1-9FEE-1EB2DCD17B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(CRP!$D$408,CRP!$F$408,CRP!$H$408)</c:f>
              <c:strCache>
                <c:ptCount val="3"/>
                <c:pt idx="0">
                  <c:v>UEROS</c:v>
                </c:pt>
                <c:pt idx="1">
                  <c:v>ESPO</c:v>
                </c:pt>
                <c:pt idx="2">
                  <c:v>ESRP</c:v>
                </c:pt>
              </c:strCache>
            </c:strRef>
          </c:cat>
          <c:val>
            <c:numRef>
              <c:f>(CRP!$D$410,CRP!$F$410,CRP!$H$410)</c:f>
              <c:numCache>
                <c:formatCode>##0\ %</c:formatCode>
                <c:ptCount val="3"/>
                <c:pt idx="0">
                  <c:v>0.39130434782610002</c:v>
                </c:pt>
                <c:pt idx="1">
                  <c:v>0.31663113006400001</c:v>
                </c:pt>
                <c:pt idx="2">
                  <c:v>0.3285476802176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84-42C1-9FEE-1EB2DCD17B6A}"/>
            </c:ext>
          </c:extLst>
        </c:ser>
        <c:ser>
          <c:idx val="2"/>
          <c:order val="2"/>
          <c:tx>
            <c:strRef>
              <c:f>CRP!$B$411</c:f>
              <c:strCache>
                <c:ptCount val="1"/>
                <c:pt idx="0">
                  <c:v>3 pathologies et plus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solidFill>
                      <a:schemeClr val="bg1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(CRP!$D$408,CRP!$F$408,CRP!$H$408)</c:f>
              <c:strCache>
                <c:ptCount val="3"/>
                <c:pt idx="0">
                  <c:v>UEROS</c:v>
                </c:pt>
                <c:pt idx="1">
                  <c:v>ESPO</c:v>
                </c:pt>
                <c:pt idx="2">
                  <c:v>ESRP</c:v>
                </c:pt>
              </c:strCache>
            </c:strRef>
          </c:cat>
          <c:val>
            <c:numRef>
              <c:f>(CRP!$D$411,CRP!$F$411,CRP!$H$411)</c:f>
              <c:numCache>
                <c:formatCode>##0\ %</c:formatCode>
                <c:ptCount val="3"/>
                <c:pt idx="0">
                  <c:v>0.16068052930060001</c:v>
                </c:pt>
                <c:pt idx="1">
                  <c:v>0.17537313432839999</c:v>
                </c:pt>
                <c:pt idx="2">
                  <c:v>0.2081003475895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84-42C1-9FEE-1EB2DCD17B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0482560"/>
        <c:axId val="220481024"/>
      </c:barChart>
      <c:valAx>
        <c:axId val="220481024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220482560"/>
        <c:crosses val="autoZero"/>
        <c:crossBetween val="between"/>
      </c:valAx>
      <c:catAx>
        <c:axId val="22048256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204810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Ueros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42545988058020551"/>
          <c:y val="0.13086009969888096"/>
          <c:w val="0.57454011941979444"/>
          <c:h val="0.824908899153388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CRP!$D$420</c:f>
              <c:strCache>
                <c:ptCount val="1"/>
                <c:pt idx="0">
                  <c:v>PrcUEROS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fr-FR" sz="900" b="1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CRP!$B$430:$B$435</c:f>
              <c:strCache>
                <c:ptCount val="6"/>
                <c:pt idx="0">
                  <c:v>Accident de vie privée</c:v>
                </c:pt>
                <c:pt idx="1">
                  <c:v>Maladie</c:v>
                </c:pt>
                <c:pt idx="2">
                  <c:v>Accident travail / Professionnel</c:v>
                </c:pt>
                <c:pt idx="3">
                  <c:v>Congénitale</c:v>
                </c:pt>
                <c:pt idx="4">
                  <c:v>Autres</c:v>
                </c:pt>
                <c:pt idx="5">
                  <c:v>Maladie Professionnelle</c:v>
                </c:pt>
              </c:strCache>
            </c:strRef>
          </c:cat>
          <c:val>
            <c:numRef>
              <c:f>CRP!$D$430:$D$435</c:f>
              <c:numCache>
                <c:formatCode>##0\ %</c:formatCode>
                <c:ptCount val="6"/>
                <c:pt idx="0">
                  <c:v>0.42565597667639998</c:v>
                </c:pt>
                <c:pt idx="1">
                  <c:v>0.39941690962100002</c:v>
                </c:pt>
                <c:pt idx="2">
                  <c:v>8.4548104956270007E-2</c:v>
                </c:pt>
                <c:pt idx="3">
                  <c:v>6.5597667638480003E-2</c:v>
                </c:pt>
                <c:pt idx="4">
                  <c:v>2.478134110787E-2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73-48FE-B05D-67F18C72C2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20519808"/>
        <c:axId val="220525696"/>
      </c:barChart>
      <c:catAx>
        <c:axId val="2205198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20525696"/>
        <c:crosses val="autoZero"/>
        <c:auto val="1"/>
        <c:lblAlgn val="ctr"/>
        <c:lblOffset val="100"/>
        <c:noMultiLvlLbl val="0"/>
      </c:catAx>
      <c:valAx>
        <c:axId val="220525696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0\ %" sourceLinked="1"/>
        <c:majorTickMark val="none"/>
        <c:minorTickMark val="none"/>
        <c:tickLblPos val="nextTo"/>
        <c:crossAx val="220519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fr-FR"/>
    </a:p>
  </c:txPr>
  <c:externalData r:id="rId2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ESPO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42545988058020551"/>
          <c:y val="0.13086009969888096"/>
          <c:w val="0.57454011941979444"/>
          <c:h val="0.824908899153388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CRP!$F$420</c:f>
              <c:strCache>
                <c:ptCount val="1"/>
                <c:pt idx="0">
                  <c:v>PrcPREO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CRP!$B$421:$B$426</c:f>
              <c:strCache>
                <c:ptCount val="6"/>
                <c:pt idx="0">
                  <c:v>Maladie</c:v>
                </c:pt>
                <c:pt idx="1">
                  <c:v>Accident travail / Professionnel</c:v>
                </c:pt>
                <c:pt idx="2">
                  <c:v>Accident de vie privée</c:v>
                </c:pt>
                <c:pt idx="3">
                  <c:v>Congénitale</c:v>
                </c:pt>
                <c:pt idx="4">
                  <c:v>Autres</c:v>
                </c:pt>
                <c:pt idx="5">
                  <c:v>Maladie Professionnelle</c:v>
                </c:pt>
              </c:strCache>
            </c:strRef>
          </c:cat>
          <c:val>
            <c:numRef>
              <c:f>CRP!$F$421:$F$426</c:f>
              <c:numCache>
                <c:formatCode>##0\ %</c:formatCode>
                <c:ptCount val="6"/>
                <c:pt idx="0">
                  <c:v>0.67280582082770002</c:v>
                </c:pt>
                <c:pt idx="1">
                  <c:v>9.5952705775350006E-2</c:v>
                </c:pt>
                <c:pt idx="2">
                  <c:v>8.7994542974080006E-2</c:v>
                </c:pt>
                <c:pt idx="3">
                  <c:v>7.0713960891310004E-2</c:v>
                </c:pt>
                <c:pt idx="4">
                  <c:v>3.7289677125969999E-2</c:v>
                </c:pt>
                <c:pt idx="5">
                  <c:v>3.5243292405640003E-2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41-41D5-9B52-AFA69FA0E0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20555136"/>
        <c:axId val="220556672"/>
      </c:barChart>
      <c:catAx>
        <c:axId val="2205551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20556672"/>
        <c:crosses val="autoZero"/>
        <c:auto val="1"/>
        <c:lblAlgn val="ctr"/>
        <c:lblOffset val="100"/>
        <c:noMultiLvlLbl val="0"/>
      </c:catAx>
      <c:valAx>
        <c:axId val="220556672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0\ %" sourceLinked="1"/>
        <c:majorTickMark val="none"/>
        <c:minorTickMark val="none"/>
        <c:tickLblPos val="nextTo"/>
        <c:crossAx val="220555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ESRP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42545988058020551"/>
          <c:y val="0.13086009969888096"/>
          <c:w val="0.57454011941979444"/>
          <c:h val="0.824908899153388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CRP!$H$420</c:f>
              <c:strCache>
                <c:ptCount val="1"/>
                <c:pt idx="0">
                  <c:v>PrcCRP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CRP!$B$421:$B$426</c:f>
              <c:strCache>
                <c:ptCount val="6"/>
                <c:pt idx="0">
                  <c:v>Maladie</c:v>
                </c:pt>
                <c:pt idx="1">
                  <c:v>Accident travail / Professionnel</c:v>
                </c:pt>
                <c:pt idx="2">
                  <c:v>Accident de vie privée</c:v>
                </c:pt>
                <c:pt idx="3">
                  <c:v>Congénitale</c:v>
                </c:pt>
                <c:pt idx="4">
                  <c:v>Maladie Professionnelle</c:v>
                </c:pt>
                <c:pt idx="5">
                  <c:v>Autres</c:v>
                </c:pt>
              </c:strCache>
            </c:strRef>
          </c:cat>
          <c:val>
            <c:numRef>
              <c:f>CRP!$H$421:$H$426</c:f>
              <c:numCache>
                <c:formatCode>##0\ %</c:formatCode>
                <c:ptCount val="6"/>
                <c:pt idx="0">
                  <c:v>0.62406117711319997</c:v>
                </c:pt>
                <c:pt idx="1">
                  <c:v>0.14502253174929999</c:v>
                </c:pt>
                <c:pt idx="2">
                  <c:v>8.4801310938140001E-2</c:v>
                </c:pt>
                <c:pt idx="3">
                  <c:v>6.9916700805679993E-2</c:v>
                </c:pt>
                <c:pt idx="4">
                  <c:v>4.3697938003549999E-2</c:v>
                </c:pt>
                <c:pt idx="5">
                  <c:v>3.2500341390139999E-2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24-4D2F-A766-0F7341AC11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20745728"/>
        <c:axId val="220747264"/>
      </c:barChart>
      <c:catAx>
        <c:axId val="2207457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20747264"/>
        <c:crosses val="autoZero"/>
        <c:auto val="1"/>
        <c:lblAlgn val="ctr"/>
        <c:lblOffset val="100"/>
        <c:noMultiLvlLbl val="0"/>
      </c:catAx>
      <c:valAx>
        <c:axId val="220747264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0\ %" sourceLinked="1"/>
        <c:majorTickMark val="none"/>
        <c:minorTickMark val="none"/>
        <c:tickLblPos val="nextTo"/>
        <c:crossAx val="220745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Ueros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55656178960893488"/>
          <c:y val="0.13086009969888096"/>
          <c:w val="0.40785680577329936"/>
          <c:h val="0.824908899153388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CRP!$G$427</c:f>
              <c:strCache>
                <c:ptCount val="1"/>
                <c:pt idx="0">
                  <c:v>PrcUEROS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7894002789400278E-3"/>
                  <c:y val="4.2082875068358371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7C9-4F11-8A11-9FEF946124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fr-FR" sz="900" b="1" i="0" u="none" strike="noStrike" kern="1200" baseline="0">
                    <a:solidFill>
                      <a:srgbClr val="4472C4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CRP!$E$428:$E$437</c:f>
              <c:strCache>
                <c:ptCount val="10"/>
                <c:pt idx="0">
                  <c:v>Déficiences motrices</c:v>
                </c:pt>
                <c:pt idx="1">
                  <c:v>Troubles du psychisme</c:v>
                </c:pt>
                <c:pt idx="2">
                  <c:v>Lésions cérébrales (dont lésions cérébrales acquises par accident, lésions neurologiques)</c:v>
                </c:pt>
                <c:pt idx="3">
                  <c:v>Déficiences viscérales / métaboliques</c:v>
                </c:pt>
                <c:pt idx="4">
                  <c:v>Autres</c:v>
                </c:pt>
                <c:pt idx="5">
                  <c:v>Troubles du langage et des apprentissages (dont les dys)</c:v>
                </c:pt>
                <c:pt idx="6">
                  <c:v>Déficiences intellectuelles</c:v>
                </c:pt>
                <c:pt idx="7">
                  <c:v>Déficiences visuelles</c:v>
                </c:pt>
                <c:pt idx="8">
                  <c:v>Déficiences auditives</c:v>
                </c:pt>
                <c:pt idx="9">
                  <c:v>Autisme et autres troubles envahissants du développement</c:v>
                </c:pt>
              </c:strCache>
            </c:strRef>
          </c:cat>
          <c:val>
            <c:numRef>
              <c:f>CRP!$G$428:$G$437</c:f>
              <c:numCache>
                <c:formatCode>##0\ %</c:formatCode>
                <c:ptCount val="10"/>
                <c:pt idx="0">
                  <c:v>0.28962818003910001</c:v>
                </c:pt>
                <c:pt idx="1">
                  <c:v>0.18003913894330001</c:v>
                </c:pt>
                <c:pt idx="2">
                  <c:v>0.10958904109589999</c:v>
                </c:pt>
                <c:pt idx="3">
                  <c:v>9.9804305283759998E-2</c:v>
                </c:pt>
                <c:pt idx="4">
                  <c:v>9.5890410958899996E-2</c:v>
                </c:pt>
                <c:pt idx="5">
                  <c:v>8.6105675146770005E-2</c:v>
                </c:pt>
                <c:pt idx="6">
                  <c:v>5.4794520547949997E-2</c:v>
                </c:pt>
                <c:pt idx="7">
                  <c:v>5.0880626223090003E-2</c:v>
                </c:pt>
                <c:pt idx="8">
                  <c:v>2.93542074364E-2</c:v>
                </c:pt>
                <c:pt idx="9">
                  <c:v>3.9138943248529998E-3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C9-4F11-8A11-9FEF946124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20939008"/>
        <c:axId val="220940544"/>
      </c:barChart>
      <c:catAx>
        <c:axId val="2209390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fr-FR"/>
          </a:p>
        </c:txPr>
        <c:crossAx val="220940544"/>
        <c:crosses val="autoZero"/>
        <c:auto val="1"/>
        <c:lblAlgn val="ctr"/>
        <c:lblOffset val="100"/>
        <c:noMultiLvlLbl val="0"/>
      </c:catAx>
      <c:valAx>
        <c:axId val="220940544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0\ %" sourceLinked="1"/>
        <c:majorTickMark val="none"/>
        <c:minorTickMark val="none"/>
        <c:tickLblPos val="nextTo"/>
        <c:crossAx val="220939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fr-FR"/>
    </a:p>
  </c:txPr>
  <c:externalData r:id="rId2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>
              <a:defRPr sz="1400"/>
            </a:pPr>
            <a:r>
              <a:rPr lang="fr-FR" sz="1400" dirty="0"/>
              <a:t>ESPO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58750526053421293"/>
          <c:y val="0.13086009969888096"/>
          <c:w val="0.3705864585434705"/>
          <c:h val="0.824908899153388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CRP!$I$427</c:f>
              <c:strCache>
                <c:ptCount val="1"/>
                <c:pt idx="0">
                  <c:v>PrcPREO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 algn="ctr" rtl="0">
                  <a:defRPr lang="fr-FR" sz="900" b="1" i="0" u="none" strike="noStrike" kern="1200" baseline="0">
                    <a:solidFill>
                      <a:srgbClr val="4472C4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CRP!$E$428:$E$437</c:f>
              <c:strCache>
                <c:ptCount val="10"/>
                <c:pt idx="0">
                  <c:v>Déficiences motrices</c:v>
                </c:pt>
                <c:pt idx="1">
                  <c:v>Troubles du psychisme</c:v>
                </c:pt>
                <c:pt idx="2">
                  <c:v>Déficiences viscérales / métaboliques</c:v>
                </c:pt>
                <c:pt idx="3">
                  <c:v>Autres</c:v>
                </c:pt>
                <c:pt idx="4">
                  <c:v>Déficiences visuelles</c:v>
                </c:pt>
                <c:pt idx="5">
                  <c:v>Déficiences auditives</c:v>
                </c:pt>
                <c:pt idx="6">
                  <c:v>Déficiences intellectuelles</c:v>
                </c:pt>
                <c:pt idx="7">
                  <c:v>Troubles du langage et des apprentissages (dont les dys)</c:v>
                </c:pt>
                <c:pt idx="8">
                  <c:v>Lésions cérébrales (dont lésions cérébrales acquises par accident, lésions neurologiques)</c:v>
                </c:pt>
                <c:pt idx="9">
                  <c:v>Autisme et autres troubles envahissants du développement</c:v>
                </c:pt>
              </c:strCache>
            </c:strRef>
          </c:cat>
          <c:val>
            <c:numRef>
              <c:f>CRP!$I$428:$I$437</c:f>
              <c:numCache>
                <c:formatCode>##0\ %</c:formatCode>
                <c:ptCount val="10"/>
                <c:pt idx="0">
                  <c:v>0.292025862069</c:v>
                </c:pt>
                <c:pt idx="1">
                  <c:v>0.24317528735630001</c:v>
                </c:pt>
                <c:pt idx="2">
                  <c:v>0.2094109195402</c:v>
                </c:pt>
                <c:pt idx="3">
                  <c:v>0.12751436781610001</c:v>
                </c:pt>
                <c:pt idx="4">
                  <c:v>3.6278735632180002E-2</c:v>
                </c:pt>
                <c:pt idx="5">
                  <c:v>2.4425287356320002E-2</c:v>
                </c:pt>
                <c:pt idx="6">
                  <c:v>2.298850574713E-2</c:v>
                </c:pt>
                <c:pt idx="7">
                  <c:v>2.1551724137929999E-2</c:v>
                </c:pt>
                <c:pt idx="8">
                  <c:v>1.8678160919539999E-2</c:v>
                </c:pt>
                <c:pt idx="9">
                  <c:v>3.9511494252870002E-3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0C-4830-851A-CD874D0419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20965504"/>
        <c:axId val="220983680"/>
      </c:barChart>
      <c:catAx>
        <c:axId val="22096550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fr-FR"/>
          </a:p>
        </c:txPr>
        <c:crossAx val="220983680"/>
        <c:crosses val="autoZero"/>
        <c:auto val="1"/>
        <c:lblAlgn val="ctr"/>
        <c:lblOffset val="100"/>
        <c:noMultiLvlLbl val="0"/>
      </c:catAx>
      <c:valAx>
        <c:axId val="220983680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0\ %" sourceLinked="1"/>
        <c:majorTickMark val="none"/>
        <c:minorTickMark val="none"/>
        <c:tickLblPos val="nextTo"/>
        <c:crossAx val="220965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 baseline="0">
          <a:latin typeface="Arial" panose="020B0604020202020204" pitchFamily="34" charset="0"/>
        </a:defRPr>
      </a:pPr>
      <a:endParaRPr lang="fr-FR"/>
    </a:p>
  </c:txPr>
  <c:externalData r:id="rId2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ESRP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43965414868734037"/>
          <c:y val="0.13961859050327882"/>
          <c:w val="0.44564960145341598"/>
          <c:h val="0.824908899153388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CRP!$K$427</c:f>
              <c:strCache>
                <c:ptCount val="1"/>
                <c:pt idx="0">
                  <c:v>PrcCRP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F81B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912-4DC3-8BA1-EEC3D7563A1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fr-FR" sz="900" b="1" i="0" u="none" strike="noStrike" kern="1200" baseline="0">
                    <a:solidFill>
                      <a:srgbClr val="4472C4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CRP!$E$428:$E$437</c:f>
              <c:strCache>
                <c:ptCount val="10"/>
                <c:pt idx="0">
                  <c:v>Déficiences viscérales / métaboliques</c:v>
                </c:pt>
                <c:pt idx="1">
                  <c:v>Déficiences motrices</c:v>
                </c:pt>
                <c:pt idx="2">
                  <c:v>Troubles du psychisme</c:v>
                </c:pt>
                <c:pt idx="3">
                  <c:v>Autres</c:v>
                </c:pt>
                <c:pt idx="4">
                  <c:v>Déficiences visuelles</c:v>
                </c:pt>
                <c:pt idx="5">
                  <c:v>Lésions cérébrales (dont lésions cérébrales acquises par accident, lésions neurologiques)</c:v>
                </c:pt>
                <c:pt idx="6">
                  <c:v>Déficiences auditives</c:v>
                </c:pt>
                <c:pt idx="7">
                  <c:v>Troubles du langage et des apprentissages (dont les dys)</c:v>
                </c:pt>
                <c:pt idx="8">
                  <c:v>Déficiences intellectuelles</c:v>
                </c:pt>
                <c:pt idx="9">
                  <c:v>Autisme et autres troubles envahissants du développement</c:v>
                </c:pt>
              </c:strCache>
            </c:strRef>
          </c:cat>
          <c:val>
            <c:numRef>
              <c:f>CRP!$K$428:$K$437</c:f>
              <c:numCache>
                <c:formatCode>##0\ %</c:formatCode>
                <c:ptCount val="10"/>
                <c:pt idx="0">
                  <c:v>0.31384928716900001</c:v>
                </c:pt>
                <c:pt idx="1">
                  <c:v>0.28615071283100002</c:v>
                </c:pt>
                <c:pt idx="2">
                  <c:v>0.1818737270876</c:v>
                </c:pt>
                <c:pt idx="3">
                  <c:v>8.9816700611E-2</c:v>
                </c:pt>
                <c:pt idx="4">
                  <c:v>3.217922606925E-2</c:v>
                </c:pt>
                <c:pt idx="5">
                  <c:v>2.9938900203669998E-2</c:v>
                </c:pt>
                <c:pt idx="6">
                  <c:v>2.8513238289209999E-2</c:v>
                </c:pt>
                <c:pt idx="7">
                  <c:v>2.8105906313649998E-2</c:v>
                </c:pt>
                <c:pt idx="8">
                  <c:v>8.3503054989820004E-3</c:v>
                </c:pt>
                <c:pt idx="9">
                  <c:v>1.2219959266799999E-3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FF-4CFA-B2E5-41F6807D25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20906240"/>
        <c:axId val="220907776"/>
      </c:barChart>
      <c:catAx>
        <c:axId val="22090624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fr-FR"/>
          </a:p>
        </c:txPr>
        <c:crossAx val="220907776"/>
        <c:crosses val="autoZero"/>
        <c:auto val="1"/>
        <c:lblAlgn val="ctr"/>
        <c:lblOffset val="100"/>
        <c:noMultiLvlLbl val="0"/>
      </c:catAx>
      <c:valAx>
        <c:axId val="220907776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0\ %" sourceLinked="1"/>
        <c:majorTickMark val="none"/>
        <c:minorTickMark val="none"/>
        <c:tickLblPos val="nextTo"/>
        <c:crossAx val="220906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fr-FR"/>
    </a:p>
  </c:txPr>
  <c:externalData r:id="rId2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2545987006378982"/>
          <c:y val="0.13086009449242481"/>
          <c:w val="0.57454011941979444"/>
          <c:h val="0.824908899153388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CRP!$D$440</c:f>
              <c:strCache>
                <c:ptCount val="1"/>
                <c:pt idx="0">
                  <c:v>PrcUEROS</c:v>
                </c:pt>
              </c:strCache>
            </c:strRef>
          </c:tx>
          <c:spPr>
            <a:solidFill>
              <a:srgbClr val="BBE0E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fr-FR" sz="105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CRP!$B$441:$B$445</c:f>
              <c:strCache>
                <c:ptCount val="5"/>
                <c:pt idx="0">
                  <c:v>Traumatisme crânien</c:v>
                </c:pt>
                <c:pt idx="1">
                  <c:v>AVC (Accident vasculaire cérébral)</c:v>
                </c:pt>
                <c:pt idx="2">
                  <c:v>Tumeur cérébrale</c:v>
                </c:pt>
                <c:pt idx="3">
                  <c:v>Epilepsie</c:v>
                </c:pt>
                <c:pt idx="4">
                  <c:v>Autres pathologies neurologiques (méningoencéphalites, anoxie d'oxygène…)</c:v>
                </c:pt>
              </c:strCache>
            </c:strRef>
          </c:cat>
          <c:val>
            <c:numRef>
              <c:f>CRP!$D$441:$D$445</c:f>
              <c:numCache>
                <c:formatCode>##0\ %</c:formatCode>
                <c:ptCount val="5"/>
                <c:pt idx="0">
                  <c:v>0.4599447513812</c:v>
                </c:pt>
                <c:pt idx="1">
                  <c:v>0.26933701657460002</c:v>
                </c:pt>
                <c:pt idx="2">
                  <c:v>5.1104972375689998E-2</c:v>
                </c:pt>
                <c:pt idx="3">
                  <c:v>5.5248618784530003E-2</c:v>
                </c:pt>
                <c:pt idx="4">
                  <c:v>0.16436464088399999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33-4E07-A653-7A4C25F80A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8368256"/>
        <c:axId val="218411008"/>
      </c:barChart>
      <c:catAx>
        <c:axId val="21836825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8411008"/>
        <c:crosses val="autoZero"/>
        <c:auto val="1"/>
        <c:lblAlgn val="ctr"/>
        <c:lblOffset val="100"/>
        <c:noMultiLvlLbl val="0"/>
      </c:catAx>
      <c:valAx>
        <c:axId val="218411008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0\ %" sourceLinked="1"/>
        <c:majorTickMark val="none"/>
        <c:minorTickMark val="none"/>
        <c:tickLblPos val="nextTo"/>
        <c:crossAx val="218368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Motifs des sorties anticipées/ Ueros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2416363868581921"/>
          <c:y val="0.12089381196419138"/>
          <c:w val="0.77113737639569324"/>
          <c:h val="0.8348753536413275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CRP!$D$448</c:f>
              <c:strCache>
                <c:ptCount val="1"/>
                <c:pt idx="0">
                  <c:v>PrcUEROS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CRP!$B$449:$B$455</c:f>
              <c:strCache>
                <c:ptCount val="7"/>
                <c:pt idx="0">
                  <c:v>Autres:</c:v>
                </c:pt>
                <c:pt idx="1">
                  <c:v>Raisons de santé</c:v>
                </c:pt>
                <c:pt idx="2">
                  <c:v>Départ volontaire (raisons personnelles, familiales,
 déménagement…)</c:v>
                </c:pt>
                <c:pt idx="3">
                  <c:v>Emploi</c:v>
                </c:pt>
                <c:pt idx="4">
                  <c:v>Réorientation</c:v>
                </c:pt>
                <c:pt idx="5">
                  <c:v>Raison disciplinaire</c:v>
                </c:pt>
                <c:pt idx="6">
                  <c:v>Non connue</c:v>
                </c:pt>
              </c:strCache>
            </c:strRef>
          </c:cat>
          <c:val>
            <c:numRef>
              <c:f>CRP!$D$449:$D$455</c:f>
              <c:numCache>
                <c:formatCode>##0\ %</c:formatCode>
                <c:ptCount val="7"/>
                <c:pt idx="0">
                  <c:v>0.42241379310350002</c:v>
                </c:pt>
                <c:pt idx="1">
                  <c:v>0.301724137931</c:v>
                </c:pt>
                <c:pt idx="2">
                  <c:v>0.20689655172409999</c:v>
                </c:pt>
                <c:pt idx="3">
                  <c:v>4.3103448275859997E-2</c:v>
                </c:pt>
                <c:pt idx="4">
                  <c:v>1.724137931035E-2</c:v>
                </c:pt>
                <c:pt idx="5">
                  <c:v>8.6206896551720008E-3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08-4560-A5F5-D08891F642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20665728"/>
        <c:axId val="220667264"/>
      </c:barChart>
      <c:catAx>
        <c:axId val="2206657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20667264"/>
        <c:crosses val="autoZero"/>
        <c:auto val="1"/>
        <c:lblAlgn val="ctr"/>
        <c:lblOffset val="100"/>
        <c:noMultiLvlLbl val="0"/>
      </c:catAx>
      <c:valAx>
        <c:axId val="220667264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0\ %" sourceLinked="1"/>
        <c:majorTickMark val="none"/>
        <c:minorTickMark val="none"/>
        <c:tickLblPos val="nextTo"/>
        <c:crossAx val="220665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Motifs des sorties anticipées/ Pré-orientation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5251715920447182"/>
          <c:y val="0.13086009969888096"/>
          <c:w val="0.74748284079552818"/>
          <c:h val="0.824908899153388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CRP!$F$448</c:f>
              <c:strCache>
                <c:ptCount val="1"/>
                <c:pt idx="0">
                  <c:v>PrcPREO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CRP!$B$449:$B$455</c:f>
              <c:strCache>
                <c:ptCount val="7"/>
                <c:pt idx="0">
                  <c:v>Raisons de santé</c:v>
                </c:pt>
                <c:pt idx="1">
                  <c:v>Départ volontaire (raisons personnelles, familiales,
 déménagement…)</c:v>
                </c:pt>
                <c:pt idx="2">
                  <c:v>Autres:</c:v>
                </c:pt>
                <c:pt idx="3">
                  <c:v>Emploi</c:v>
                </c:pt>
                <c:pt idx="4">
                  <c:v>Réorientation</c:v>
                </c:pt>
                <c:pt idx="5">
                  <c:v>Non connue</c:v>
                </c:pt>
                <c:pt idx="6">
                  <c:v>Raison disciplinaire</c:v>
                </c:pt>
              </c:strCache>
            </c:strRef>
          </c:cat>
          <c:val>
            <c:numRef>
              <c:f>CRP!$F$449:$F$455</c:f>
              <c:numCache>
                <c:formatCode>##0\ %</c:formatCode>
                <c:ptCount val="7"/>
                <c:pt idx="0">
                  <c:v>0.47956403269760001</c:v>
                </c:pt>
                <c:pt idx="1">
                  <c:v>0.23433242506810001</c:v>
                </c:pt>
                <c:pt idx="2">
                  <c:v>0.1743869209809</c:v>
                </c:pt>
                <c:pt idx="3">
                  <c:v>4.9046321525890002E-2</c:v>
                </c:pt>
                <c:pt idx="4">
                  <c:v>3.8147138964580003E-2</c:v>
                </c:pt>
                <c:pt idx="5">
                  <c:v>1.362397820164E-2</c:v>
                </c:pt>
                <c:pt idx="6">
                  <c:v>1.0899182561310001E-2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94-48C8-BE69-EE4FEF2367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20708864"/>
        <c:axId val="220710400"/>
      </c:barChart>
      <c:catAx>
        <c:axId val="2207088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20710400"/>
        <c:crosses val="autoZero"/>
        <c:auto val="1"/>
        <c:lblAlgn val="ctr"/>
        <c:lblOffset val="100"/>
        <c:noMultiLvlLbl val="0"/>
      </c:catAx>
      <c:valAx>
        <c:axId val="220710400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0\ %" sourceLinked="1"/>
        <c:majorTickMark val="none"/>
        <c:minorTickMark val="none"/>
        <c:tickLblPos val="nextTo"/>
        <c:crossAx val="220708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28744836448760785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943522529033852E-2"/>
          <c:y val="0.24786599591717701"/>
          <c:w val="0.86806496242999398"/>
          <c:h val="0.70322652376786232"/>
        </c:manualLayout>
      </c:layout>
      <c:pieChart>
        <c:varyColors val="1"/>
        <c:ser>
          <c:idx val="0"/>
          <c:order val="0"/>
          <c:tx>
            <c:strRef>
              <c:f>A!$A$4</c:f>
              <c:strCache>
                <c:ptCount val="1"/>
                <c:pt idx="0">
                  <c:v>Effectifs salariés</c:v>
                </c:pt>
              </c:strCache>
            </c:strRef>
          </c:tx>
          <c:dPt>
            <c:idx val="0"/>
            <c:bubble3D val="0"/>
            <c:explosion val="11"/>
            <c:extLst>
              <c:ext xmlns:c16="http://schemas.microsoft.com/office/drawing/2014/chart" uri="{C3380CC4-5D6E-409C-BE32-E72D297353CC}">
                <c16:uniqueId val="{00000000-4661-4ABB-85FA-9323FCF79865}"/>
              </c:ext>
            </c:extLst>
          </c:dPt>
          <c:dPt>
            <c:idx val="1"/>
            <c:bubble3D val="0"/>
            <c:explosion val="10"/>
            <c:spPr>
              <a:solidFill>
                <a:srgbClr val="F79646"/>
              </a:solidFill>
            </c:spPr>
            <c:extLst>
              <c:ext xmlns:c16="http://schemas.microsoft.com/office/drawing/2014/chart" uri="{C3380CC4-5D6E-409C-BE32-E72D297353CC}">
                <c16:uniqueId val="{00000002-4661-4ABB-85FA-9323FCF79865}"/>
              </c:ext>
            </c:extLst>
          </c:dPt>
          <c:dPt>
            <c:idx val="2"/>
            <c:bubble3D val="0"/>
            <c:spPr>
              <a:solidFill>
                <a:srgbClr val="FFFFFF">
                  <a:lumMod val="8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4-4661-4ABB-85FA-9323FCF79865}"/>
              </c:ext>
            </c:extLst>
          </c:dPt>
          <c:dLbls>
            <c:dLbl>
              <c:idx val="0"/>
              <c:layout>
                <c:manualLayout>
                  <c:x val="2.3286742658739316E-2"/>
                  <c:y val="2.3716502751962465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rgbClr val="3399FF"/>
                        </a:solidFill>
                      </a:rPr>
                      <a:t>UEROS
7%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4661-4ABB-85FA-9323FCF79865}"/>
                </c:ext>
              </c:extLst>
            </c:dLbl>
            <c:dLbl>
              <c:idx val="1"/>
              <c:layout>
                <c:manualLayout>
                  <c:x val="5.9080746712486407E-2"/>
                  <c:y val="6.3958636779623879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rgbClr val="F79646"/>
                        </a:solidFill>
                      </a:rPr>
                      <a:t>ESPO
15%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274300372809624"/>
                      <c:h val="0.1121753393227723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4661-4ABB-85FA-9323FCF79865}"/>
                </c:ext>
              </c:extLst>
            </c:dLbl>
            <c:dLbl>
              <c:idx val="2"/>
              <c:layout>
                <c:manualLayout>
                  <c:x val="-5.571207824283652E-2"/>
                  <c:y val="-9.2031876361480261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ESRP
78%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4661-4ABB-85FA-9323FCF7986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A!$B$1:$D$1</c:f>
              <c:strCache>
                <c:ptCount val="3"/>
                <c:pt idx="0">
                  <c:v>UEROS</c:v>
                </c:pt>
                <c:pt idx="1">
                  <c:v>CPO</c:v>
                </c:pt>
                <c:pt idx="2">
                  <c:v>CRP</c:v>
                </c:pt>
              </c:strCache>
            </c:strRef>
          </c:cat>
          <c:val>
            <c:numRef>
              <c:f>A!$B$4:$D$4</c:f>
              <c:numCache>
                <c:formatCode>#,##0</c:formatCode>
                <c:ptCount val="3"/>
                <c:pt idx="0">
                  <c:v>222</c:v>
                </c:pt>
                <c:pt idx="1">
                  <c:v>500</c:v>
                </c:pt>
                <c:pt idx="2">
                  <c:v>2621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661-4ABB-85FA-9323FCF798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Motifs des sorties anticipées/ CRP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5251715920447182"/>
          <c:y val="0.13086009969888096"/>
          <c:w val="0.74748284079552818"/>
          <c:h val="0.824908899153388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CRP!$H$448</c:f>
              <c:strCache>
                <c:ptCount val="1"/>
                <c:pt idx="0">
                  <c:v>PrcCRP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CRP!$B$449:$B$455</c:f>
              <c:strCache>
                <c:ptCount val="7"/>
                <c:pt idx="0">
                  <c:v>Raisons de santé</c:v>
                </c:pt>
                <c:pt idx="1">
                  <c:v>Départ volontaire (raisons personnelles, familiales,
 déménagement…)</c:v>
                </c:pt>
                <c:pt idx="2">
                  <c:v>Emploi</c:v>
                </c:pt>
                <c:pt idx="3">
                  <c:v>Réorientation</c:v>
                </c:pt>
                <c:pt idx="4">
                  <c:v>Autres:</c:v>
                </c:pt>
                <c:pt idx="5">
                  <c:v>Raison disciplinaire</c:v>
                </c:pt>
                <c:pt idx="6">
                  <c:v>Non connue</c:v>
                </c:pt>
              </c:strCache>
            </c:strRef>
          </c:cat>
          <c:val>
            <c:numRef>
              <c:f>CRP!$H$449:$H$455</c:f>
              <c:numCache>
                <c:formatCode>##0\ %</c:formatCode>
                <c:ptCount val="7"/>
                <c:pt idx="0">
                  <c:v>0.42730720606830003</c:v>
                </c:pt>
                <c:pt idx="1">
                  <c:v>0.14664981036659999</c:v>
                </c:pt>
                <c:pt idx="2">
                  <c:v>0.14664981036659999</c:v>
                </c:pt>
                <c:pt idx="3">
                  <c:v>0.14285714285709999</c:v>
                </c:pt>
                <c:pt idx="4">
                  <c:v>8.4702907711760006E-2</c:v>
                </c:pt>
                <c:pt idx="5">
                  <c:v>4.0455120101140003E-2</c:v>
                </c:pt>
                <c:pt idx="6">
                  <c:v>1.1378002528450001E-2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81-4E13-AB9C-9DCC11DCE4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20834048"/>
        <c:axId val="220844032"/>
      </c:barChart>
      <c:catAx>
        <c:axId val="22083404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20844032"/>
        <c:crosses val="autoZero"/>
        <c:auto val="1"/>
        <c:lblAlgn val="ctr"/>
        <c:lblOffset val="100"/>
        <c:noMultiLvlLbl val="0"/>
      </c:catAx>
      <c:valAx>
        <c:axId val="220844032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0\ %" sourceLinked="1"/>
        <c:majorTickMark val="none"/>
        <c:minorTickMark val="none"/>
        <c:tickLblPos val="nextTo"/>
        <c:crossAx val="220834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Ueros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CRP!$B$461</c:f>
              <c:strCache>
                <c:ptCount val="1"/>
                <c:pt idx="0">
                  <c:v>2020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2FB-4068-ACFD-5782D11B074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2FB-4068-ACFD-5782D11B074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E2FB-4068-ACFD-5782D11B074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E2FB-4068-ACFD-5782D11B074A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CRP!$C$460:$D$460</c:f>
              <c:strCache>
                <c:ptCount val="2"/>
                <c:pt idx="0">
                  <c:v>Hommes UEROS</c:v>
                </c:pt>
                <c:pt idx="1">
                  <c:v>Femmes UEROS</c:v>
                </c:pt>
              </c:strCache>
            </c:strRef>
          </c:cat>
          <c:val>
            <c:numRef>
              <c:f>CRP!$C$461:$D$461</c:f>
              <c:numCache>
                <c:formatCode>#,##0</c:formatCode>
                <c:ptCount val="2"/>
                <c:pt idx="0">
                  <c:v>495</c:v>
                </c:pt>
                <c:pt idx="1">
                  <c:v>236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2FB-4068-ACFD-5782D11B074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ESPO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CRP!$B$461</c:f>
              <c:strCache>
                <c:ptCount val="1"/>
                <c:pt idx="0">
                  <c:v>2020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BE3-40BA-B021-42269B89461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BE3-40BA-B021-42269B89461C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0BE3-40BA-B021-42269B89461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0BE3-40BA-B021-42269B89461C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CRP!$E$460:$F$460</c:f>
              <c:strCache>
                <c:ptCount val="2"/>
                <c:pt idx="0">
                  <c:v>Hommes PREO</c:v>
                </c:pt>
                <c:pt idx="1">
                  <c:v>Femmes PREO</c:v>
                </c:pt>
              </c:strCache>
            </c:strRef>
          </c:cat>
          <c:val>
            <c:numRef>
              <c:f>CRP!$E$461:$F$461</c:f>
              <c:numCache>
                <c:formatCode>#,##0</c:formatCode>
                <c:ptCount val="2"/>
                <c:pt idx="0">
                  <c:v>2456</c:v>
                </c:pt>
                <c:pt idx="1">
                  <c:v>1797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E3-40BA-B021-42269B89461C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ESRP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CRP!$B$461</c:f>
              <c:strCache>
                <c:ptCount val="1"/>
                <c:pt idx="0">
                  <c:v>2020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4F8-4131-8982-1EDE89C4E53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4F8-4131-8982-1EDE89C4E53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44F8-4131-8982-1EDE89C4E53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44F8-4131-8982-1EDE89C4E532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CRP!$G$460:$H$460</c:f>
              <c:strCache>
                <c:ptCount val="2"/>
                <c:pt idx="0">
                  <c:v>Hommes CRP</c:v>
                </c:pt>
                <c:pt idx="1">
                  <c:v>Femmes CRP</c:v>
                </c:pt>
              </c:strCache>
            </c:strRef>
          </c:cat>
          <c:val>
            <c:numRef>
              <c:f>CRP!$G$461:$H$461</c:f>
              <c:numCache>
                <c:formatCode>#,##0</c:formatCode>
                <c:ptCount val="2"/>
                <c:pt idx="0">
                  <c:v>4214</c:v>
                </c:pt>
                <c:pt idx="1">
                  <c:v>3376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F8-4131-8982-1EDE89C4E532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Total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CRP!$B$463</c:f>
              <c:strCache>
                <c:ptCount val="1"/>
                <c:pt idx="0">
                  <c:v>2020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E5D-480F-A6B1-3E90F4360E3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E5D-480F-A6B1-3E90F4360E3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FE5D-480F-A6B1-3E90F4360E3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FE5D-480F-A6B1-3E90F4360E3F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CRP!$C$462:$D$462</c:f>
              <c:strCache>
                <c:ptCount val="2"/>
                <c:pt idx="0">
                  <c:v>Hommes</c:v>
                </c:pt>
                <c:pt idx="1">
                  <c:v>Femmes</c:v>
                </c:pt>
              </c:strCache>
            </c:strRef>
          </c:cat>
          <c:val>
            <c:numRef>
              <c:f>CRP!$C$463:$D$463</c:f>
              <c:numCache>
                <c:formatCode>#,##0</c:formatCode>
                <c:ptCount val="2"/>
                <c:pt idx="0">
                  <c:v>7165</c:v>
                </c:pt>
                <c:pt idx="1">
                  <c:v>5409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E5D-480F-A6B1-3E90F4360E3F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Age moyen des stagiaires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CRP!$A$472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1">
                <a:tint val="46000"/>
              </a:schemeClr>
            </a:solidFill>
            <a:ln>
              <a:noFill/>
            </a:ln>
            <a:effectLst/>
          </c:spPr>
          <c:invertIfNegative val="0"/>
          <c:cat>
            <c:strRef>
              <c:f>CRP!$B$471:$E$471</c:f>
              <c:strCache>
                <c:ptCount val="4"/>
                <c:pt idx="0">
                  <c:v>UEROS</c:v>
                </c:pt>
                <c:pt idx="1">
                  <c:v>ESPO</c:v>
                </c:pt>
                <c:pt idx="2">
                  <c:v>ESRP</c:v>
                </c:pt>
                <c:pt idx="3">
                  <c:v>TOTAL</c:v>
                </c:pt>
              </c:strCache>
            </c:strRef>
          </c:cat>
          <c:val>
            <c:numRef>
              <c:f>CRP!$B$472:$E$472</c:f>
              <c:numCache>
                <c:formatCode>0</c:formatCode>
                <c:ptCount val="4"/>
                <c:pt idx="0">
                  <c:v>32.1712158808933</c:v>
                </c:pt>
                <c:pt idx="1">
                  <c:v>37.65625</c:v>
                </c:pt>
                <c:pt idx="2">
                  <c:v>39.467398884239891</c:v>
                </c:pt>
                <c:pt idx="3">
                  <c:v>38.199272065514101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AC-486F-940E-C12A7C98F347}"/>
            </c:ext>
          </c:extLst>
        </c:ser>
        <c:ser>
          <c:idx val="1"/>
          <c:order val="1"/>
          <c:tx>
            <c:strRef>
              <c:f>CRP!$A$473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CRP!$B$471:$E$471</c:f>
              <c:strCache>
                <c:ptCount val="4"/>
                <c:pt idx="0">
                  <c:v>UEROS</c:v>
                </c:pt>
                <c:pt idx="1">
                  <c:v>ESPO</c:v>
                </c:pt>
                <c:pt idx="2">
                  <c:v>ESRP</c:v>
                </c:pt>
                <c:pt idx="3">
                  <c:v>TOTAL</c:v>
                </c:pt>
              </c:strCache>
            </c:strRef>
          </c:cat>
          <c:val>
            <c:numRef>
              <c:f>CRP!$B$473:$E$473</c:f>
              <c:numCache>
                <c:formatCode>0</c:formatCode>
                <c:ptCount val="4"/>
                <c:pt idx="0">
                  <c:v>35.02788104089219</c:v>
                </c:pt>
                <c:pt idx="1">
                  <c:v>38.368504513295925</c:v>
                </c:pt>
                <c:pt idx="2">
                  <c:v>40.138588313634095</c:v>
                </c:pt>
                <c:pt idx="3">
                  <c:v>39.19860954528373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AC-486F-940E-C12A7C98F347}"/>
            </c:ext>
          </c:extLst>
        </c:ser>
        <c:ser>
          <c:idx val="2"/>
          <c:order val="2"/>
          <c:tx>
            <c:strRef>
              <c:f>CRP!$A$474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CRP!$B$471:$E$471</c:f>
              <c:strCache>
                <c:ptCount val="4"/>
                <c:pt idx="0">
                  <c:v>UEROS</c:v>
                </c:pt>
                <c:pt idx="1">
                  <c:v>ESPO</c:v>
                </c:pt>
                <c:pt idx="2">
                  <c:v>ESRP</c:v>
                </c:pt>
                <c:pt idx="3">
                  <c:v>TOTAL</c:v>
                </c:pt>
              </c:strCache>
            </c:strRef>
          </c:cat>
          <c:val>
            <c:numRef>
              <c:f>CRP!$B$474:$E$474</c:f>
              <c:numCache>
                <c:formatCode>0</c:formatCode>
                <c:ptCount val="4"/>
                <c:pt idx="0">
                  <c:v>36.226415094339622</c:v>
                </c:pt>
                <c:pt idx="1">
                  <c:v>38.729508196721312</c:v>
                </c:pt>
                <c:pt idx="2">
                  <c:v>40.62910284463895</c:v>
                </c:pt>
                <c:pt idx="3">
                  <c:v>39.217990275526745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AC-486F-940E-C12A7C98F347}"/>
            </c:ext>
          </c:extLst>
        </c:ser>
        <c:ser>
          <c:idx val="3"/>
          <c:order val="3"/>
          <c:tx>
            <c:strRef>
              <c:f>CRP!$A$475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CRP!$B$471:$E$471</c:f>
              <c:strCache>
                <c:ptCount val="4"/>
                <c:pt idx="0">
                  <c:v>UEROS</c:v>
                </c:pt>
                <c:pt idx="1">
                  <c:v>ESPO</c:v>
                </c:pt>
                <c:pt idx="2">
                  <c:v>ESRP</c:v>
                </c:pt>
                <c:pt idx="3">
                  <c:v>TOTAL</c:v>
                </c:pt>
              </c:strCache>
            </c:strRef>
          </c:cat>
          <c:val>
            <c:numRef>
              <c:f>CRP!$B$475:$E$475</c:f>
              <c:numCache>
                <c:formatCode>0</c:formatCode>
                <c:ptCount val="4"/>
                <c:pt idx="0">
                  <c:v>34.959239130434781</c:v>
                </c:pt>
                <c:pt idx="1">
                  <c:v>38.9926953207707</c:v>
                </c:pt>
                <c:pt idx="2">
                  <c:v>41.022076860179887</c:v>
                </c:pt>
                <c:pt idx="3">
                  <c:v>39.924396342892862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AC-486F-940E-C12A7C98F347}"/>
            </c:ext>
          </c:extLst>
        </c:ser>
        <c:ser>
          <c:idx val="4"/>
          <c:order val="4"/>
          <c:tx>
            <c:strRef>
              <c:f>CRP!$A$476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CRP!$B$471:$E$471</c:f>
              <c:strCache>
                <c:ptCount val="4"/>
                <c:pt idx="0">
                  <c:v>UEROS</c:v>
                </c:pt>
                <c:pt idx="1">
                  <c:v>ESPO</c:v>
                </c:pt>
                <c:pt idx="2">
                  <c:v>ESRP</c:v>
                </c:pt>
                <c:pt idx="3">
                  <c:v>TOTAL</c:v>
                </c:pt>
              </c:strCache>
            </c:strRef>
          </c:cat>
          <c:val>
            <c:numRef>
              <c:f>CRP!$B$476:$E$476</c:f>
              <c:numCache>
                <c:formatCode>0</c:formatCode>
                <c:ptCount val="4"/>
                <c:pt idx="0">
                  <c:v>35.62958435207824</c:v>
                </c:pt>
                <c:pt idx="1">
                  <c:v>39.264827018121913</c:v>
                </c:pt>
                <c:pt idx="2">
                  <c:v>40.715457008412947</c:v>
                </c:pt>
                <c:pt idx="3">
                  <c:v>39.832308662410341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6AC-486F-940E-C12A7C98F347}"/>
            </c:ext>
          </c:extLst>
        </c:ser>
        <c:ser>
          <c:idx val="5"/>
          <c:order val="5"/>
          <c:tx>
            <c:strRef>
              <c:f>CRP!$A$477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CRP!$B$471:$E$471</c:f>
              <c:strCache>
                <c:ptCount val="4"/>
                <c:pt idx="0">
                  <c:v>UEROS</c:v>
                </c:pt>
                <c:pt idx="1">
                  <c:v>ESPO</c:v>
                </c:pt>
                <c:pt idx="2">
                  <c:v>ESRP</c:v>
                </c:pt>
                <c:pt idx="3">
                  <c:v>TOTAL</c:v>
                </c:pt>
              </c:strCache>
            </c:strRef>
          </c:cat>
          <c:val>
            <c:numRef>
              <c:f>CRP!$B$477:$E$477</c:f>
              <c:numCache>
                <c:formatCode>0</c:formatCode>
                <c:ptCount val="4"/>
                <c:pt idx="0">
                  <c:v>36.425339366515836</c:v>
                </c:pt>
                <c:pt idx="1">
                  <c:v>39.43389863172095</c:v>
                </c:pt>
                <c:pt idx="2">
                  <c:v>41.731739707835324</c:v>
                </c:pt>
                <c:pt idx="3">
                  <c:v>40.510365360582227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6AC-486F-940E-C12A7C98F347}"/>
            </c:ext>
          </c:extLst>
        </c:ser>
        <c:ser>
          <c:idx val="6"/>
          <c:order val="6"/>
          <c:tx>
            <c:strRef>
              <c:f>CRP!$A$478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CRP!$B$471:$E$471</c:f>
              <c:strCache>
                <c:ptCount val="4"/>
                <c:pt idx="0">
                  <c:v>UEROS</c:v>
                </c:pt>
                <c:pt idx="1">
                  <c:v>ESPO</c:v>
                </c:pt>
                <c:pt idx="2">
                  <c:v>ESRP</c:v>
                </c:pt>
                <c:pt idx="3">
                  <c:v>TOTAL</c:v>
                </c:pt>
              </c:strCache>
            </c:strRef>
          </c:cat>
          <c:val>
            <c:numRef>
              <c:f>CRP!$B$478:$E$478</c:f>
              <c:numCache>
                <c:formatCode>0</c:formatCode>
                <c:ptCount val="4"/>
                <c:pt idx="0">
                  <c:v>36.898047722342731</c:v>
                </c:pt>
                <c:pt idx="1">
                  <c:v>39.660025985275013</c:v>
                </c:pt>
                <c:pt idx="2">
                  <c:v>41.581673842841766</c:v>
                </c:pt>
                <c:pt idx="3">
                  <c:v>40.564677767499226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6AC-486F-940E-C12A7C98F347}"/>
            </c:ext>
          </c:extLst>
        </c:ser>
        <c:ser>
          <c:idx val="7"/>
          <c:order val="7"/>
          <c:tx>
            <c:strRef>
              <c:f>CRP!$A$479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CRP!$B$471:$E$471</c:f>
              <c:strCache>
                <c:ptCount val="4"/>
                <c:pt idx="0">
                  <c:v>UEROS</c:v>
                </c:pt>
                <c:pt idx="1">
                  <c:v>ESPO</c:v>
                </c:pt>
                <c:pt idx="2">
                  <c:v>ESRP</c:v>
                </c:pt>
                <c:pt idx="3">
                  <c:v>TOTAL</c:v>
                </c:pt>
              </c:strCache>
            </c:strRef>
          </c:cat>
          <c:val>
            <c:numRef>
              <c:f>CRP!$B$479:$E$479</c:f>
              <c:numCache>
                <c:formatCode>0</c:formatCode>
                <c:ptCount val="4"/>
                <c:pt idx="0">
                  <c:v>37.549958368026644</c:v>
                </c:pt>
                <c:pt idx="1">
                  <c:v>39.733143306467468</c:v>
                </c:pt>
                <c:pt idx="2">
                  <c:v>41.661264717555234</c:v>
                </c:pt>
                <c:pt idx="3">
                  <c:v>40.596338557088181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6AC-486F-940E-C12A7C98F347}"/>
            </c:ext>
          </c:extLst>
        </c:ser>
        <c:ser>
          <c:idx val="8"/>
          <c:order val="8"/>
          <c:tx>
            <c:strRef>
              <c:f>CRP!$A$480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cat>
            <c:strRef>
              <c:f>CRP!$B$471:$E$471</c:f>
              <c:strCache>
                <c:ptCount val="4"/>
                <c:pt idx="0">
                  <c:v>UEROS</c:v>
                </c:pt>
                <c:pt idx="1">
                  <c:v>ESPO</c:v>
                </c:pt>
                <c:pt idx="2">
                  <c:v>ESRP</c:v>
                </c:pt>
                <c:pt idx="3">
                  <c:v>TOTAL</c:v>
                </c:pt>
              </c:strCache>
            </c:strRef>
          </c:cat>
          <c:val>
            <c:numRef>
              <c:f>CRP!$B$480:$E$480</c:f>
              <c:numCache>
                <c:formatCode>0</c:formatCode>
                <c:ptCount val="4"/>
                <c:pt idx="0">
                  <c:v>38</c:v>
                </c:pt>
                <c:pt idx="1">
                  <c:v>40</c:v>
                </c:pt>
                <c:pt idx="2">
                  <c:v>42</c:v>
                </c:pt>
                <c:pt idx="3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6AC-486F-940E-C12A7C98F347}"/>
            </c:ext>
          </c:extLst>
        </c:ser>
        <c:ser>
          <c:idx val="9"/>
          <c:order val="9"/>
          <c:tx>
            <c:strRef>
              <c:f>CRP!$A$481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cat>
            <c:strRef>
              <c:f>CRP!$B$471:$E$471</c:f>
              <c:strCache>
                <c:ptCount val="4"/>
                <c:pt idx="0">
                  <c:v>UEROS</c:v>
                </c:pt>
                <c:pt idx="1">
                  <c:v>ESPO</c:v>
                </c:pt>
                <c:pt idx="2">
                  <c:v>ESRP</c:v>
                </c:pt>
                <c:pt idx="3">
                  <c:v>TOTAL</c:v>
                </c:pt>
              </c:strCache>
            </c:strRef>
          </c:cat>
          <c:val>
            <c:numRef>
              <c:f>CRP!$B$481:$E$481</c:f>
              <c:numCache>
                <c:formatCode>0</c:formatCode>
                <c:ptCount val="4"/>
                <c:pt idx="0">
                  <c:v>38</c:v>
                </c:pt>
                <c:pt idx="1">
                  <c:v>40</c:v>
                </c:pt>
                <c:pt idx="2">
                  <c:v>42</c:v>
                </c:pt>
                <c:pt idx="3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6AC-486F-940E-C12A7C98F347}"/>
            </c:ext>
          </c:extLst>
        </c:ser>
        <c:ser>
          <c:idx val="10"/>
          <c:order val="10"/>
          <c:tx>
            <c:strRef>
              <c:f>CRP!$A$482</c:f>
              <c:strCache>
                <c:ptCount val="1"/>
                <c:pt idx="0">
                  <c:v>2020</c:v>
                </c:pt>
              </c:strCache>
            </c:strRef>
          </c:tx>
          <c:spPr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c:spPr>
          <c:invertIfNegative val="0"/>
          <c:dLbls>
            <c:spPr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CRP!$B$471:$E$471</c:f>
              <c:strCache>
                <c:ptCount val="4"/>
                <c:pt idx="0">
                  <c:v>UEROS</c:v>
                </c:pt>
                <c:pt idx="1">
                  <c:v>ESPO</c:v>
                </c:pt>
                <c:pt idx="2">
                  <c:v>ESRP</c:v>
                </c:pt>
                <c:pt idx="3">
                  <c:v>TOTAL</c:v>
                </c:pt>
              </c:strCache>
            </c:strRef>
          </c:cat>
          <c:val>
            <c:numRef>
              <c:f>CRP!$B$482:$E$482</c:f>
              <c:numCache>
                <c:formatCode>0</c:formatCode>
                <c:ptCount val="4"/>
                <c:pt idx="0">
                  <c:v>38</c:v>
                </c:pt>
                <c:pt idx="1">
                  <c:v>40</c:v>
                </c:pt>
                <c:pt idx="2">
                  <c:v>42</c:v>
                </c:pt>
                <c:pt idx="3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6AC-486F-940E-C12A7C98F3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21492352"/>
        <c:axId val="221493888"/>
      </c:barChart>
      <c:catAx>
        <c:axId val="221492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21493888"/>
        <c:crosses val="autoZero"/>
        <c:auto val="1"/>
        <c:lblAlgn val="ctr"/>
        <c:lblOffset val="100"/>
        <c:noMultiLvlLbl val="0"/>
      </c:catAx>
      <c:valAx>
        <c:axId val="2214938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221492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238454164395406"/>
          <c:y val="0.94414684060332865"/>
          <c:w val="0.78411452072170496"/>
          <c:h val="5.58531593966713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fr-FR"/>
    </a:p>
  </c:txPr>
  <c:externalData r:id="rId2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Structure par âge des stagiaires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CRP!$C$486</c:f>
              <c:strCache>
                <c:ptCount val="1"/>
                <c:pt idx="0">
                  <c:v>UEROS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CRP!$A$487:$A$494</c:f>
              <c:strCache>
                <c:ptCount val="8"/>
                <c:pt idx="0">
                  <c:v>- 20 ans</c:v>
                </c:pt>
                <c:pt idx="1">
                  <c:v>De 20 à 24 ans</c:v>
                </c:pt>
                <c:pt idx="2">
                  <c:v>De 25 à 29 ans</c:v>
                </c:pt>
                <c:pt idx="3">
                  <c:v>De 30 à 34 ans</c:v>
                </c:pt>
                <c:pt idx="4">
                  <c:v>De 35 à 39 ans</c:v>
                </c:pt>
                <c:pt idx="5">
                  <c:v>De 40 à 44 ans</c:v>
                </c:pt>
                <c:pt idx="6">
                  <c:v>De 45 à 49 ans</c:v>
                </c:pt>
                <c:pt idx="7">
                  <c:v>50 ans et +</c:v>
                </c:pt>
              </c:strCache>
            </c:strRef>
          </c:cat>
          <c:val>
            <c:numRef>
              <c:f>CRP!$C$487:$C$494</c:f>
              <c:numCache>
                <c:formatCode>0%</c:formatCode>
                <c:ptCount val="8"/>
                <c:pt idx="0">
                  <c:v>2.1739130434782608E-2</c:v>
                </c:pt>
                <c:pt idx="1">
                  <c:v>0.15652173913043479</c:v>
                </c:pt>
                <c:pt idx="2">
                  <c:v>0.13478260869565217</c:v>
                </c:pt>
                <c:pt idx="3">
                  <c:v>0.11739130434782609</c:v>
                </c:pt>
                <c:pt idx="4">
                  <c:v>0.13188405797101449</c:v>
                </c:pt>
                <c:pt idx="5">
                  <c:v>0.1072463768115942</c:v>
                </c:pt>
                <c:pt idx="6">
                  <c:v>0.1463768115942029</c:v>
                </c:pt>
                <c:pt idx="7">
                  <c:v>0.18405797101449275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C2-4629-A380-49FDC8CB7D48}"/>
            </c:ext>
          </c:extLst>
        </c:ser>
        <c:ser>
          <c:idx val="1"/>
          <c:order val="1"/>
          <c:tx>
            <c:strRef>
              <c:f>CRP!$H$486</c:f>
              <c:strCache>
                <c:ptCount val="1"/>
                <c:pt idx="0">
                  <c:v>ESPO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F79646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CRP!$A$487:$A$494</c:f>
              <c:strCache>
                <c:ptCount val="8"/>
                <c:pt idx="0">
                  <c:v>- 20 ans</c:v>
                </c:pt>
                <c:pt idx="1">
                  <c:v>De 20 à 24 ans</c:v>
                </c:pt>
                <c:pt idx="2">
                  <c:v>De 25 à 29 ans</c:v>
                </c:pt>
                <c:pt idx="3">
                  <c:v>De 30 à 34 ans</c:v>
                </c:pt>
                <c:pt idx="4">
                  <c:v>De 35 à 39 ans</c:v>
                </c:pt>
                <c:pt idx="5">
                  <c:v>De 40 à 44 ans</c:v>
                </c:pt>
                <c:pt idx="6">
                  <c:v>De 45 à 49 ans</c:v>
                </c:pt>
                <c:pt idx="7">
                  <c:v>50 ans et +</c:v>
                </c:pt>
              </c:strCache>
            </c:strRef>
          </c:cat>
          <c:val>
            <c:numRef>
              <c:f>CRP!$H$487:$H$494</c:f>
              <c:numCache>
                <c:formatCode>0%</c:formatCode>
                <c:ptCount val="8"/>
                <c:pt idx="0">
                  <c:v>1.9294117647058823E-2</c:v>
                </c:pt>
                <c:pt idx="1">
                  <c:v>8.352941176470588E-2</c:v>
                </c:pt>
                <c:pt idx="2">
                  <c:v>0.11105882352941177</c:v>
                </c:pt>
                <c:pt idx="3">
                  <c:v>0.11835294117647059</c:v>
                </c:pt>
                <c:pt idx="4">
                  <c:v>0.13435294117647059</c:v>
                </c:pt>
                <c:pt idx="5">
                  <c:v>0.14494117647058824</c:v>
                </c:pt>
                <c:pt idx="6">
                  <c:v>0.17505882352941177</c:v>
                </c:pt>
                <c:pt idx="7">
                  <c:v>0.21341176470588236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C2-4629-A380-49FDC8CB7D48}"/>
            </c:ext>
          </c:extLst>
        </c:ser>
        <c:ser>
          <c:idx val="2"/>
          <c:order val="2"/>
          <c:tx>
            <c:strRef>
              <c:f>CRP!$K$486</c:f>
              <c:strCache>
                <c:ptCount val="1"/>
                <c:pt idx="0">
                  <c:v>ESRP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2">
                        <a:lumMod val="75000"/>
                      </a:schemeClr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CRP!$A$487:$A$494</c:f>
              <c:strCache>
                <c:ptCount val="8"/>
                <c:pt idx="0">
                  <c:v>- 20 ans</c:v>
                </c:pt>
                <c:pt idx="1">
                  <c:v>De 20 à 24 ans</c:v>
                </c:pt>
                <c:pt idx="2">
                  <c:v>De 25 à 29 ans</c:v>
                </c:pt>
                <c:pt idx="3">
                  <c:v>De 30 à 34 ans</c:v>
                </c:pt>
                <c:pt idx="4">
                  <c:v>De 35 à 39 ans</c:v>
                </c:pt>
                <c:pt idx="5">
                  <c:v>De 40 à 44 ans</c:v>
                </c:pt>
                <c:pt idx="6">
                  <c:v>De 45 à 49 ans</c:v>
                </c:pt>
                <c:pt idx="7">
                  <c:v>50 ans et +</c:v>
                </c:pt>
              </c:strCache>
            </c:strRef>
          </c:cat>
          <c:val>
            <c:numRef>
              <c:f>CRP!$K$487:$K$494</c:f>
              <c:numCache>
                <c:formatCode>0%</c:formatCode>
                <c:ptCount val="8"/>
                <c:pt idx="0">
                  <c:v>1.5352038115404976E-2</c:v>
                </c:pt>
                <c:pt idx="1">
                  <c:v>6.3260984647961885E-2</c:v>
                </c:pt>
                <c:pt idx="2">
                  <c:v>8.1259925886712547E-2</c:v>
                </c:pt>
                <c:pt idx="3">
                  <c:v>0.1009793541556379</c:v>
                </c:pt>
                <c:pt idx="4">
                  <c:v>0.12334568554790895</c:v>
                </c:pt>
                <c:pt idx="5">
                  <c:v>0.1506087877183695</c:v>
                </c:pt>
                <c:pt idx="6">
                  <c:v>0.18223928004235046</c:v>
                </c:pt>
                <c:pt idx="7">
                  <c:v>0.28295394388565376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C2-4629-A380-49FDC8CB7D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9675904"/>
        <c:axId val="199677440"/>
      </c:barChart>
      <c:catAx>
        <c:axId val="199675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9677440"/>
        <c:crosses val="autoZero"/>
        <c:auto val="1"/>
        <c:lblAlgn val="ctr"/>
        <c:lblOffset val="100"/>
        <c:noMultiLvlLbl val="0"/>
      </c:catAx>
      <c:valAx>
        <c:axId val="1996774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99675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fr-FR"/>
    </a:p>
  </c:txPr>
  <c:externalData r:id="rId2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1" dirty="0"/>
              <a:t>Ueros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9566955120708921"/>
          <c:y val="8.9993578154615811E-2"/>
          <c:w val="0.6737748499259375"/>
          <c:h val="0.8659765918264973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CRP!$A$487:$A$494</c:f>
              <c:strCache>
                <c:ptCount val="8"/>
                <c:pt idx="0">
                  <c:v>- 20 ans</c:v>
                </c:pt>
                <c:pt idx="1">
                  <c:v>De 20 à 24 ans</c:v>
                </c:pt>
                <c:pt idx="2">
                  <c:v>De 25 à 29 ans</c:v>
                </c:pt>
                <c:pt idx="3">
                  <c:v>De 30 à 34 ans</c:v>
                </c:pt>
                <c:pt idx="4">
                  <c:v>De 35 à 39 ans</c:v>
                </c:pt>
                <c:pt idx="5">
                  <c:v>De 40 à 44 ans</c:v>
                </c:pt>
                <c:pt idx="6">
                  <c:v>De 45 à 49 ans</c:v>
                </c:pt>
                <c:pt idx="7">
                  <c:v>50 ans et +</c:v>
                </c:pt>
              </c:strCache>
            </c:strRef>
          </c:cat>
          <c:val>
            <c:numRef>
              <c:f>CRP!$D$487:$D$494</c:f>
              <c:numCache>
                <c:formatCode>0%</c:formatCode>
                <c:ptCount val="8"/>
                <c:pt idx="0">
                  <c:v>-1.0869565217391304E-2</c:v>
                </c:pt>
                <c:pt idx="1">
                  <c:v>-7.8260869565217397E-2</c:v>
                </c:pt>
                <c:pt idx="2">
                  <c:v>-6.7391304347826086E-2</c:v>
                </c:pt>
                <c:pt idx="3">
                  <c:v>-5.8695652173913045E-2</c:v>
                </c:pt>
                <c:pt idx="4">
                  <c:v>-6.5942028985507245E-2</c:v>
                </c:pt>
                <c:pt idx="5">
                  <c:v>-5.3623188405797099E-2</c:v>
                </c:pt>
                <c:pt idx="6">
                  <c:v>-7.3188405797101452E-2</c:v>
                </c:pt>
                <c:pt idx="7">
                  <c:v>-9.2028985507246377E-2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94-4EFE-8A2C-81BAB5466D24}"/>
            </c:ext>
          </c:extLst>
        </c:ser>
        <c:ser>
          <c:idx val="1"/>
          <c:order val="1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CRP!$A$487:$A$494</c:f>
              <c:strCache>
                <c:ptCount val="8"/>
                <c:pt idx="0">
                  <c:v>- 20 ans</c:v>
                </c:pt>
                <c:pt idx="1">
                  <c:v>De 20 à 24 ans</c:v>
                </c:pt>
                <c:pt idx="2">
                  <c:v>De 25 à 29 ans</c:v>
                </c:pt>
                <c:pt idx="3">
                  <c:v>De 30 à 34 ans</c:v>
                </c:pt>
                <c:pt idx="4">
                  <c:v>De 35 à 39 ans</c:v>
                </c:pt>
                <c:pt idx="5">
                  <c:v>De 40 à 44 ans</c:v>
                </c:pt>
                <c:pt idx="6">
                  <c:v>De 45 à 49 ans</c:v>
                </c:pt>
                <c:pt idx="7">
                  <c:v>50 ans et +</c:v>
                </c:pt>
              </c:strCache>
            </c:strRef>
          </c:cat>
          <c:val>
            <c:numRef>
              <c:f>CRP!$E$487:$E$494</c:f>
              <c:numCache>
                <c:formatCode>0%</c:formatCode>
                <c:ptCount val="8"/>
                <c:pt idx="0">
                  <c:v>1.0869565217391304E-2</c:v>
                </c:pt>
                <c:pt idx="1">
                  <c:v>7.8260869565217397E-2</c:v>
                </c:pt>
                <c:pt idx="2">
                  <c:v>6.7391304347826086E-2</c:v>
                </c:pt>
                <c:pt idx="3">
                  <c:v>5.8695652173913045E-2</c:v>
                </c:pt>
                <c:pt idx="4">
                  <c:v>6.5942028985507245E-2</c:v>
                </c:pt>
                <c:pt idx="5">
                  <c:v>5.3623188405797099E-2</c:v>
                </c:pt>
                <c:pt idx="6">
                  <c:v>7.3188405797101452E-2</c:v>
                </c:pt>
                <c:pt idx="7">
                  <c:v>9.2028985507246377E-2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94-4EFE-8A2C-81BAB5466D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245038080"/>
        <c:axId val="244757248"/>
      </c:barChart>
      <c:catAx>
        <c:axId val="2450380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44757248"/>
        <c:crosses val="autoZero"/>
        <c:auto val="1"/>
        <c:lblAlgn val="ctr"/>
        <c:lblOffset val="100"/>
        <c:noMultiLvlLbl val="0"/>
      </c:catAx>
      <c:valAx>
        <c:axId val="24475724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45038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1" dirty="0"/>
              <a:t>ESPO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9566955120708921"/>
          <c:y val="8.9993578154615811E-2"/>
          <c:w val="0.6737748499259375"/>
          <c:h val="0.86597659182649733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CRP!$A$487:$A$494</c:f>
              <c:strCache>
                <c:ptCount val="8"/>
                <c:pt idx="0">
                  <c:v>- 20 ans</c:v>
                </c:pt>
                <c:pt idx="1">
                  <c:v>De 20 à 24 ans</c:v>
                </c:pt>
                <c:pt idx="2">
                  <c:v>De 25 à 29 ans</c:v>
                </c:pt>
                <c:pt idx="3">
                  <c:v>De 30 à 34 ans</c:v>
                </c:pt>
                <c:pt idx="4">
                  <c:v>De 35 à 39 ans</c:v>
                </c:pt>
                <c:pt idx="5">
                  <c:v>De 40 à 44 ans</c:v>
                </c:pt>
                <c:pt idx="6">
                  <c:v>De 45 à 49 ans</c:v>
                </c:pt>
                <c:pt idx="7">
                  <c:v>50 ans et +</c:v>
                </c:pt>
              </c:strCache>
            </c:strRef>
          </c:cat>
          <c:val>
            <c:numRef>
              <c:f>CRP!$G$487:$G$494</c:f>
              <c:numCache>
                <c:formatCode>0%</c:formatCode>
                <c:ptCount val="8"/>
                <c:pt idx="0">
                  <c:v>-1.9294117647058823E-2</c:v>
                </c:pt>
                <c:pt idx="1">
                  <c:v>-8.352941176470588E-2</c:v>
                </c:pt>
                <c:pt idx="2">
                  <c:v>-0.11105882352941177</c:v>
                </c:pt>
                <c:pt idx="3">
                  <c:v>-0.11835294117647059</c:v>
                </c:pt>
                <c:pt idx="4">
                  <c:v>-0.13435294117647059</c:v>
                </c:pt>
                <c:pt idx="5">
                  <c:v>-0.14494117647058824</c:v>
                </c:pt>
                <c:pt idx="6">
                  <c:v>-0.17505882352941177</c:v>
                </c:pt>
                <c:pt idx="7">
                  <c:v>-0.21341176470588236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94-4EFE-8A2C-81BAB5466D24}"/>
            </c:ext>
          </c:extLst>
        </c:ser>
        <c:ser>
          <c:idx val="1"/>
          <c:order val="1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CRP!$A$487:$A$494</c:f>
              <c:strCache>
                <c:ptCount val="8"/>
                <c:pt idx="0">
                  <c:v>- 20 ans</c:v>
                </c:pt>
                <c:pt idx="1">
                  <c:v>De 20 à 24 ans</c:v>
                </c:pt>
                <c:pt idx="2">
                  <c:v>De 25 à 29 ans</c:v>
                </c:pt>
                <c:pt idx="3">
                  <c:v>De 30 à 34 ans</c:v>
                </c:pt>
                <c:pt idx="4">
                  <c:v>De 35 à 39 ans</c:v>
                </c:pt>
                <c:pt idx="5">
                  <c:v>De 40 à 44 ans</c:v>
                </c:pt>
                <c:pt idx="6">
                  <c:v>De 45 à 49 ans</c:v>
                </c:pt>
                <c:pt idx="7">
                  <c:v>50 ans et +</c:v>
                </c:pt>
              </c:strCache>
            </c:strRef>
          </c:cat>
          <c:val>
            <c:numRef>
              <c:f>CRP!$H$487:$H$494</c:f>
              <c:numCache>
                <c:formatCode>0%</c:formatCode>
                <c:ptCount val="8"/>
                <c:pt idx="0">
                  <c:v>1.9294117647058823E-2</c:v>
                </c:pt>
                <c:pt idx="1">
                  <c:v>8.352941176470588E-2</c:v>
                </c:pt>
                <c:pt idx="2">
                  <c:v>0.11105882352941177</c:v>
                </c:pt>
                <c:pt idx="3">
                  <c:v>0.11835294117647059</c:v>
                </c:pt>
                <c:pt idx="4">
                  <c:v>0.13435294117647059</c:v>
                </c:pt>
                <c:pt idx="5">
                  <c:v>0.14494117647058824</c:v>
                </c:pt>
                <c:pt idx="6">
                  <c:v>0.17505882352941177</c:v>
                </c:pt>
                <c:pt idx="7">
                  <c:v>0.21341176470588236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94-4EFE-8A2C-81BAB5466D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245061504"/>
        <c:axId val="245063040"/>
      </c:barChart>
      <c:catAx>
        <c:axId val="2450615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45063040"/>
        <c:crosses val="autoZero"/>
        <c:auto val="1"/>
        <c:lblAlgn val="ctr"/>
        <c:lblOffset val="100"/>
        <c:noMultiLvlLbl val="0"/>
      </c:catAx>
      <c:valAx>
        <c:axId val="24506304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245061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1" dirty="0"/>
              <a:t>ESRP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9566955120708921"/>
          <c:y val="9.1545173431908225E-2"/>
          <c:w val="0.6737748499259375"/>
          <c:h val="0.8575288772627955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4F81BD"/>
            </a:solidFill>
            <a:ln>
              <a:noFill/>
            </a:ln>
            <a:effectLst/>
          </c:spPr>
          <c:invertIfNegative val="0"/>
          <c:cat>
            <c:strRef>
              <c:f>CRP!$A$487:$A$494</c:f>
              <c:strCache>
                <c:ptCount val="8"/>
                <c:pt idx="0">
                  <c:v>- 20 ans</c:v>
                </c:pt>
                <c:pt idx="1">
                  <c:v>De 20 à 24 ans</c:v>
                </c:pt>
                <c:pt idx="2">
                  <c:v>De 25 à 29 ans</c:v>
                </c:pt>
                <c:pt idx="3">
                  <c:v>De 30 à 34 ans</c:v>
                </c:pt>
                <c:pt idx="4">
                  <c:v>De 35 à 39 ans</c:v>
                </c:pt>
                <c:pt idx="5">
                  <c:v>De 40 à 44 ans</c:v>
                </c:pt>
                <c:pt idx="6">
                  <c:v>De 45 à 49 ans</c:v>
                </c:pt>
                <c:pt idx="7">
                  <c:v>50 ans et +</c:v>
                </c:pt>
              </c:strCache>
            </c:strRef>
          </c:cat>
          <c:val>
            <c:numRef>
              <c:f>CRP!$J$487:$J$494</c:f>
              <c:numCache>
                <c:formatCode>0%</c:formatCode>
                <c:ptCount val="8"/>
                <c:pt idx="0">
                  <c:v>-1.5352038115404976E-2</c:v>
                </c:pt>
                <c:pt idx="1">
                  <c:v>-6.3260984647961885E-2</c:v>
                </c:pt>
                <c:pt idx="2">
                  <c:v>-8.1259925886712547E-2</c:v>
                </c:pt>
                <c:pt idx="3">
                  <c:v>-0.1009793541556379</c:v>
                </c:pt>
                <c:pt idx="4">
                  <c:v>-0.12334568554790895</c:v>
                </c:pt>
                <c:pt idx="5">
                  <c:v>-0.1506087877183695</c:v>
                </c:pt>
                <c:pt idx="6">
                  <c:v>-0.18223928004235046</c:v>
                </c:pt>
                <c:pt idx="7">
                  <c:v>-0.28295394388565376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D7-4CE8-A1A1-D45303993D58}"/>
            </c:ext>
          </c:extLst>
        </c:ser>
        <c:ser>
          <c:idx val="1"/>
          <c:order val="1"/>
          <c:spPr>
            <a:solidFill>
              <a:srgbClr val="4F81BD"/>
            </a:solidFill>
          </c:spPr>
          <c:invertIfNegative val="0"/>
          <c:cat>
            <c:strRef>
              <c:f>CRP!$A$487:$A$494</c:f>
              <c:strCache>
                <c:ptCount val="8"/>
                <c:pt idx="0">
                  <c:v>- 20 ans</c:v>
                </c:pt>
                <c:pt idx="1">
                  <c:v>De 20 à 24 ans</c:v>
                </c:pt>
                <c:pt idx="2">
                  <c:v>De 25 à 29 ans</c:v>
                </c:pt>
                <c:pt idx="3">
                  <c:v>De 30 à 34 ans</c:v>
                </c:pt>
                <c:pt idx="4">
                  <c:v>De 35 à 39 ans</c:v>
                </c:pt>
                <c:pt idx="5">
                  <c:v>De 40 à 44 ans</c:v>
                </c:pt>
                <c:pt idx="6">
                  <c:v>De 45 à 49 ans</c:v>
                </c:pt>
                <c:pt idx="7">
                  <c:v>50 ans et +</c:v>
                </c:pt>
              </c:strCache>
            </c:strRef>
          </c:cat>
          <c:val>
            <c:numRef>
              <c:f>CRP!$K$487:$K$494</c:f>
              <c:numCache>
                <c:formatCode>0%</c:formatCode>
                <c:ptCount val="8"/>
                <c:pt idx="0">
                  <c:v>1.5352038115404976E-2</c:v>
                </c:pt>
                <c:pt idx="1">
                  <c:v>6.3260984647961885E-2</c:v>
                </c:pt>
                <c:pt idx="2">
                  <c:v>8.1259925886712547E-2</c:v>
                </c:pt>
                <c:pt idx="3">
                  <c:v>0.1009793541556379</c:v>
                </c:pt>
                <c:pt idx="4">
                  <c:v>0.12334568554790895</c:v>
                </c:pt>
                <c:pt idx="5">
                  <c:v>0.1506087877183695</c:v>
                </c:pt>
                <c:pt idx="6">
                  <c:v>0.18223928004235046</c:v>
                </c:pt>
                <c:pt idx="7">
                  <c:v>0.28295394388565376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49-4BBE-9830-1E982911CD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245371264"/>
        <c:axId val="245372800"/>
      </c:barChart>
      <c:catAx>
        <c:axId val="2453712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45372800"/>
        <c:crosses val="autoZero"/>
        <c:auto val="1"/>
        <c:lblAlgn val="ctr"/>
        <c:lblOffset val="100"/>
        <c:noMultiLvlLbl val="0"/>
      </c:catAx>
      <c:valAx>
        <c:axId val="24537280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245371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1270181033576198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943522529033852E-2"/>
          <c:y val="0.28490303295421404"/>
          <c:w val="0.82298477786063262"/>
          <c:h val="0.66618948673082534"/>
        </c:manualLayout>
      </c:layout>
      <c:pieChart>
        <c:varyColors val="1"/>
        <c:ser>
          <c:idx val="0"/>
          <c:order val="0"/>
          <c:tx>
            <c:strRef>
              <c:f>A!$A$6</c:f>
              <c:strCache>
                <c:ptCount val="1"/>
                <c:pt idx="0">
                  <c:v>Nombre de journées d'activité</c:v>
                </c:pt>
              </c:strCache>
            </c:strRef>
          </c:tx>
          <c:explosion val="7"/>
          <c:dPt>
            <c:idx val="1"/>
            <c:bubble3D val="0"/>
            <c:spPr>
              <a:solidFill>
                <a:srgbClr val="F79646"/>
              </a:solidFill>
            </c:spPr>
            <c:extLst>
              <c:ext xmlns:c16="http://schemas.microsoft.com/office/drawing/2014/chart" uri="{C3380CC4-5D6E-409C-BE32-E72D297353CC}">
                <c16:uniqueId val="{00000001-663B-4F49-A294-1111F8A6ED57}"/>
              </c:ext>
            </c:extLst>
          </c:dPt>
          <c:dPt>
            <c:idx val="2"/>
            <c:bubble3D val="0"/>
            <c:spPr>
              <a:solidFill>
                <a:srgbClr val="FFFFFF">
                  <a:lumMod val="85000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3-663B-4F49-A294-1111F8A6ED57}"/>
              </c:ext>
            </c:extLst>
          </c:dPt>
          <c:dLbls>
            <c:dLbl>
              <c:idx val="0"/>
              <c:layout>
                <c:manualLayout>
                  <c:x val="-1.9296922759852754E-3"/>
                  <c:y val="-1.4436524406749075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rgbClr val="3399FF"/>
                        </a:solidFill>
                      </a:rPr>
                      <a:t>UEROS
3%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63B-4F49-A294-1111F8A6ED57}"/>
                </c:ext>
              </c:extLst>
            </c:dLbl>
            <c:dLbl>
              <c:idx val="1"/>
              <c:layout>
                <c:manualLayout>
                  <c:x val="3.0072322440093644E-2"/>
                  <c:y val="5.8417653806988823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rgbClr val="F79646"/>
                        </a:solidFill>
                      </a:rPr>
                      <a:t>ESPO
11%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63B-4F49-A294-1111F8A6ED57}"/>
                </c:ext>
              </c:extLst>
            </c:dLbl>
            <c:dLbl>
              <c:idx val="2"/>
              <c:layout>
                <c:manualLayout>
                  <c:x val="-0.1009339442119549"/>
                  <c:y val="-0.11843524832110955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bg1">
                            <a:lumMod val="65000"/>
                          </a:schemeClr>
                        </a:solidFill>
                      </a:rPr>
                      <a:t>ESRP
87%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63B-4F49-A294-1111F8A6ED5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A!$B$1:$D$1</c:f>
              <c:strCache>
                <c:ptCount val="3"/>
                <c:pt idx="0">
                  <c:v>UEROS</c:v>
                </c:pt>
                <c:pt idx="1">
                  <c:v>CPO</c:v>
                </c:pt>
                <c:pt idx="2">
                  <c:v>CRP</c:v>
                </c:pt>
              </c:strCache>
            </c:strRef>
          </c:cat>
          <c:val>
            <c:numRef>
              <c:f>A!$B$6:$D$6</c:f>
              <c:numCache>
                <c:formatCode>#,##0</c:formatCode>
                <c:ptCount val="3"/>
                <c:pt idx="0">
                  <c:v>54709</c:v>
                </c:pt>
                <c:pt idx="1">
                  <c:v>197254</c:v>
                </c:pt>
                <c:pt idx="2">
                  <c:v>1611690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63B-4F49-A294-1111F8A6ED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Origine géographique des stagiaires en 2020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CRP!$A$521</c:f>
              <c:strCache>
                <c:ptCount val="1"/>
                <c:pt idx="0">
                  <c:v>Issus de la région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fr-FR" sz="12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(CRP!$C$520,CRP!$E$520,CRP!$G$520)</c:f>
              <c:strCache>
                <c:ptCount val="3"/>
                <c:pt idx="0">
                  <c:v>UEROS</c:v>
                </c:pt>
                <c:pt idx="1">
                  <c:v>ESPO</c:v>
                </c:pt>
                <c:pt idx="2">
                  <c:v>ESRP</c:v>
                </c:pt>
              </c:strCache>
            </c:strRef>
          </c:cat>
          <c:val>
            <c:numRef>
              <c:f>(CRP!$C$521,CRP!$E$521,CRP!$G$521)</c:f>
              <c:numCache>
                <c:formatCode>##0\ %</c:formatCode>
                <c:ptCount val="3"/>
                <c:pt idx="0">
                  <c:v>0.96258992805760002</c:v>
                </c:pt>
                <c:pt idx="1">
                  <c:v>0.9249376558604</c:v>
                </c:pt>
                <c:pt idx="2">
                  <c:v>0.79606389047350001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C8-4A71-87DC-E97CEC13705D}"/>
            </c:ext>
          </c:extLst>
        </c:ser>
        <c:ser>
          <c:idx val="1"/>
          <c:order val="1"/>
          <c:tx>
            <c:strRef>
              <c:f>CRP!$A$522</c:f>
              <c:strCache>
                <c:ptCount val="1"/>
                <c:pt idx="0">
                  <c:v>Issus du département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FF0000"/>
                        </a:solidFill>
                      </a:rPr>
                      <a:t>64 %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4C8-4A71-87DC-E97CEC13705D}"/>
                </c:ext>
              </c:extLst>
            </c:dLbl>
            <c:dLbl>
              <c:idx val="1"/>
              <c:spPr/>
              <c:txPr>
                <a:bodyPr/>
                <a:lstStyle/>
                <a:p>
                  <a:pPr algn="ctr" rtl="0">
                    <a:defRPr lang="en-US" sz="14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4C8-4A71-87DC-E97CEC13705D}"/>
                </c:ext>
              </c:extLst>
            </c:dLbl>
            <c:dLbl>
              <c:idx val="2"/>
              <c:spPr/>
              <c:txPr>
                <a:bodyPr/>
                <a:lstStyle/>
                <a:p>
                  <a:pPr algn="ctr" rtl="0">
                    <a:defRPr lang="en-US" sz="14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4C8-4A71-87DC-E97CEC13705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(CRP!$C$520,CRP!$E$520,CRP!$G$520)</c:f>
              <c:strCache>
                <c:ptCount val="3"/>
                <c:pt idx="0">
                  <c:v>UEROS</c:v>
                </c:pt>
                <c:pt idx="1">
                  <c:v>ESPO</c:v>
                </c:pt>
                <c:pt idx="2">
                  <c:v>ESRP</c:v>
                </c:pt>
              </c:strCache>
            </c:strRef>
          </c:cat>
          <c:val>
            <c:numRef>
              <c:f>(CRP!$C$522,CRP!$E$522,CRP!$G$522)</c:f>
              <c:numCache>
                <c:formatCode>##0\ %</c:formatCode>
                <c:ptCount val="3"/>
                <c:pt idx="0">
                  <c:v>0.63884892086330003</c:v>
                </c:pt>
                <c:pt idx="1">
                  <c:v>0.69800498753119999</c:v>
                </c:pt>
                <c:pt idx="2">
                  <c:v>0.55476326297779999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C8-4A71-87DC-E97CEC1370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1152000"/>
        <c:axId val="221153536"/>
      </c:barChart>
      <c:catAx>
        <c:axId val="221152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21153536"/>
        <c:crosses val="autoZero"/>
        <c:auto val="1"/>
        <c:lblAlgn val="ctr"/>
        <c:lblOffset val="100"/>
        <c:noMultiLvlLbl val="0"/>
      </c:catAx>
      <c:valAx>
        <c:axId val="2211535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0\ %" sourceLinked="1"/>
        <c:majorTickMark val="none"/>
        <c:minorTickMark val="none"/>
        <c:tickLblPos val="nextTo"/>
        <c:crossAx val="221152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fr-FR"/>
    </a:p>
  </c:txPr>
  <c:externalData r:id="rId2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Proportion de stagiaires issus du département</a:t>
            </a:r>
          </a:p>
        </c:rich>
      </c:tx>
      <c:layout>
        <c:manualLayout>
          <c:xMode val="edge"/>
          <c:yMode val="edge"/>
          <c:x val="0.18716666666666668"/>
          <c:y val="2.777777777777777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CRP!$A$530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1">
                <a:tint val="46000"/>
              </a:schemeClr>
            </a:solidFill>
            <a:ln>
              <a:noFill/>
            </a:ln>
            <a:effectLst/>
          </c:spPr>
          <c:invertIfNegative val="0"/>
          <c:cat>
            <c:strRef>
              <c:f>CRP!$B$529:$D$529</c:f>
              <c:strCache>
                <c:ptCount val="3"/>
                <c:pt idx="0">
                  <c:v>Ueros</c:v>
                </c:pt>
                <c:pt idx="1">
                  <c:v>ESPO</c:v>
                </c:pt>
                <c:pt idx="2">
                  <c:v>ESRP</c:v>
                </c:pt>
              </c:strCache>
            </c:strRef>
          </c:cat>
          <c:val>
            <c:numRef>
              <c:f>CRP!$B$530:$D$530</c:f>
              <c:numCache>
                <c:formatCode>0%</c:formatCode>
                <c:ptCount val="3"/>
                <c:pt idx="0">
                  <c:v>0.48</c:v>
                </c:pt>
                <c:pt idx="1">
                  <c:v>0.56000000000000005</c:v>
                </c:pt>
                <c:pt idx="2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66-4FBC-95E0-6391CA2A0C76}"/>
            </c:ext>
          </c:extLst>
        </c:ser>
        <c:ser>
          <c:idx val="1"/>
          <c:order val="1"/>
          <c:tx>
            <c:strRef>
              <c:f>CRP!$A$531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>
                <a:tint val="62000"/>
              </a:schemeClr>
            </a:solidFill>
            <a:ln>
              <a:noFill/>
            </a:ln>
            <a:effectLst/>
          </c:spPr>
          <c:invertIfNegative val="0"/>
          <c:cat>
            <c:strRef>
              <c:f>CRP!$B$529:$D$529</c:f>
              <c:strCache>
                <c:ptCount val="3"/>
                <c:pt idx="0">
                  <c:v>Ueros</c:v>
                </c:pt>
                <c:pt idx="1">
                  <c:v>ESPO</c:v>
                </c:pt>
                <c:pt idx="2">
                  <c:v>ESRP</c:v>
                </c:pt>
              </c:strCache>
            </c:strRef>
          </c:cat>
          <c:val>
            <c:numRef>
              <c:f>CRP!$B$531:$D$531</c:f>
              <c:numCache>
                <c:formatCode>0%</c:formatCode>
                <c:ptCount val="3"/>
                <c:pt idx="0">
                  <c:v>0.48</c:v>
                </c:pt>
                <c:pt idx="1">
                  <c:v>0.66</c:v>
                </c:pt>
                <c:pt idx="2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66-4FBC-95E0-6391CA2A0C76}"/>
            </c:ext>
          </c:extLst>
        </c:ser>
        <c:ser>
          <c:idx val="2"/>
          <c:order val="2"/>
          <c:tx>
            <c:strRef>
              <c:f>CRP!$A$532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CRP!$B$529:$D$529</c:f>
              <c:strCache>
                <c:ptCount val="3"/>
                <c:pt idx="0">
                  <c:v>Ueros</c:v>
                </c:pt>
                <c:pt idx="1">
                  <c:v>ESPO</c:v>
                </c:pt>
                <c:pt idx="2">
                  <c:v>ESRP</c:v>
                </c:pt>
              </c:strCache>
            </c:strRef>
          </c:cat>
          <c:val>
            <c:numRef>
              <c:f>CRP!$B$532:$D$532</c:f>
              <c:numCache>
                <c:formatCode>0%</c:formatCode>
                <c:ptCount val="3"/>
                <c:pt idx="0">
                  <c:v>0.6</c:v>
                </c:pt>
                <c:pt idx="1">
                  <c:v>0.65</c:v>
                </c:pt>
                <c:pt idx="2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66-4FBC-95E0-6391CA2A0C76}"/>
            </c:ext>
          </c:extLst>
        </c:ser>
        <c:ser>
          <c:idx val="3"/>
          <c:order val="3"/>
          <c:tx>
            <c:strRef>
              <c:f>CRP!$A$533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CRP!$B$529:$D$529</c:f>
              <c:strCache>
                <c:ptCount val="3"/>
                <c:pt idx="0">
                  <c:v>Ueros</c:v>
                </c:pt>
                <c:pt idx="1">
                  <c:v>ESPO</c:v>
                </c:pt>
                <c:pt idx="2">
                  <c:v>ESRP</c:v>
                </c:pt>
              </c:strCache>
            </c:strRef>
          </c:cat>
          <c:val>
            <c:numRef>
              <c:f>CRP!$B$533:$D$533</c:f>
              <c:numCache>
                <c:formatCode>0%</c:formatCode>
                <c:ptCount val="3"/>
                <c:pt idx="0">
                  <c:v>0.53</c:v>
                </c:pt>
                <c:pt idx="1">
                  <c:v>0.65</c:v>
                </c:pt>
                <c:pt idx="2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82-4493-9F4C-9F9469A305F4}"/>
            </c:ext>
          </c:extLst>
        </c:ser>
        <c:ser>
          <c:idx val="4"/>
          <c:order val="4"/>
          <c:tx>
            <c:strRef>
              <c:f>CRP!$A$534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CRP!$B$529:$D$529</c:f>
              <c:strCache>
                <c:ptCount val="3"/>
                <c:pt idx="0">
                  <c:v>Ueros</c:v>
                </c:pt>
                <c:pt idx="1">
                  <c:v>ESPO</c:v>
                </c:pt>
                <c:pt idx="2">
                  <c:v>ESRP</c:v>
                </c:pt>
              </c:strCache>
            </c:strRef>
          </c:cat>
          <c:val>
            <c:numRef>
              <c:f>CRP!$B$534:$D$534</c:f>
              <c:numCache>
                <c:formatCode>0%</c:formatCode>
                <c:ptCount val="3"/>
                <c:pt idx="0">
                  <c:v>0.57999999999999996</c:v>
                </c:pt>
                <c:pt idx="1">
                  <c:v>0.7</c:v>
                </c:pt>
                <c:pt idx="2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82-4493-9F4C-9F9469A305F4}"/>
            </c:ext>
          </c:extLst>
        </c:ser>
        <c:ser>
          <c:idx val="5"/>
          <c:order val="5"/>
          <c:tx>
            <c:strRef>
              <c:f>CRP!$A$535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CRP!$B$529:$D$529</c:f>
              <c:strCache>
                <c:ptCount val="3"/>
                <c:pt idx="0">
                  <c:v>Ueros</c:v>
                </c:pt>
                <c:pt idx="1">
                  <c:v>ESPO</c:v>
                </c:pt>
                <c:pt idx="2">
                  <c:v>ESRP</c:v>
                </c:pt>
              </c:strCache>
            </c:strRef>
          </c:cat>
          <c:val>
            <c:numRef>
              <c:f>CRP!$B$535:$D$535</c:f>
              <c:numCache>
                <c:formatCode>0%</c:formatCode>
                <c:ptCount val="3"/>
                <c:pt idx="0">
                  <c:v>0.55882352941176472</c:v>
                </c:pt>
                <c:pt idx="1">
                  <c:v>0.60912308783973335</c:v>
                </c:pt>
                <c:pt idx="2">
                  <c:v>0.47535075509087454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282-4493-9F4C-9F9469A305F4}"/>
            </c:ext>
          </c:extLst>
        </c:ser>
        <c:ser>
          <c:idx val="6"/>
          <c:order val="6"/>
          <c:tx>
            <c:strRef>
              <c:f>CRP!$A$536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CRP!$B$529:$D$529</c:f>
              <c:strCache>
                <c:ptCount val="3"/>
                <c:pt idx="0">
                  <c:v>Ueros</c:v>
                </c:pt>
                <c:pt idx="1">
                  <c:v>ESPO</c:v>
                </c:pt>
                <c:pt idx="2">
                  <c:v>ESRP</c:v>
                </c:pt>
              </c:strCache>
            </c:strRef>
          </c:cat>
          <c:val>
            <c:numRef>
              <c:f>CRP!$B$536:$D$536</c:f>
              <c:numCache>
                <c:formatCode>0%</c:formatCode>
                <c:ptCount val="3"/>
                <c:pt idx="0">
                  <c:v>0.57358053302433376</c:v>
                </c:pt>
                <c:pt idx="1">
                  <c:v>0.70628348757915249</c:v>
                </c:pt>
                <c:pt idx="2">
                  <c:v>0.47840349917987973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282-4493-9F4C-9F9469A305F4}"/>
            </c:ext>
          </c:extLst>
        </c:ser>
        <c:ser>
          <c:idx val="7"/>
          <c:order val="7"/>
          <c:tx>
            <c:strRef>
              <c:f>CRP!$A$537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CRP!$B$529:$D$529</c:f>
              <c:strCache>
                <c:ptCount val="3"/>
                <c:pt idx="0">
                  <c:v>Ueros</c:v>
                </c:pt>
                <c:pt idx="1">
                  <c:v>ESPO</c:v>
                </c:pt>
                <c:pt idx="2">
                  <c:v>ESRP</c:v>
                </c:pt>
              </c:strCache>
            </c:strRef>
          </c:cat>
          <c:val>
            <c:numRef>
              <c:f>CRP!$B$537:$D$537</c:f>
              <c:numCache>
                <c:formatCode>0%</c:formatCode>
                <c:ptCount val="3"/>
                <c:pt idx="0">
                  <c:v>0.63265306122448983</c:v>
                </c:pt>
                <c:pt idx="1">
                  <c:v>0.67680461982675655</c:v>
                </c:pt>
                <c:pt idx="2">
                  <c:v>0.50774888363540849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282-4493-9F4C-9F9469A305F4}"/>
            </c:ext>
          </c:extLst>
        </c:ser>
        <c:ser>
          <c:idx val="8"/>
          <c:order val="8"/>
          <c:tx>
            <c:strRef>
              <c:f>CRP!$A$538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97B9E0"/>
            </a:solidFill>
          </c:spPr>
          <c:invertIfNegative val="0"/>
          <c:cat>
            <c:strRef>
              <c:f>CRP!$B$529:$D$529</c:f>
              <c:strCache>
                <c:ptCount val="3"/>
                <c:pt idx="0">
                  <c:v>Ueros</c:v>
                </c:pt>
                <c:pt idx="1">
                  <c:v>ESPO</c:v>
                </c:pt>
                <c:pt idx="2">
                  <c:v>ESRP</c:v>
                </c:pt>
              </c:strCache>
            </c:strRef>
          </c:cat>
          <c:val>
            <c:numRef>
              <c:f>CRP!$B$538:$D$538</c:f>
              <c:numCache>
                <c:formatCode>0%</c:formatCode>
                <c:ptCount val="3"/>
                <c:pt idx="0">
                  <c:v>0.62</c:v>
                </c:pt>
                <c:pt idx="1">
                  <c:v>0.7</c:v>
                </c:pt>
                <c:pt idx="2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282-4493-9F4C-9F9469A305F4}"/>
            </c:ext>
          </c:extLst>
        </c:ser>
        <c:ser>
          <c:idx val="9"/>
          <c:order val="9"/>
          <c:tx>
            <c:strRef>
              <c:f>CRP!$A$539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333399">
                <a:lumMod val="20000"/>
                <a:lumOff val="80000"/>
              </a:srgbClr>
            </a:solidFill>
          </c:spPr>
          <c:invertIfNegative val="0"/>
          <c:cat>
            <c:strRef>
              <c:f>CRP!$B$529:$D$529</c:f>
              <c:strCache>
                <c:ptCount val="3"/>
                <c:pt idx="0">
                  <c:v>Ueros</c:v>
                </c:pt>
                <c:pt idx="1">
                  <c:v>ESPO</c:v>
                </c:pt>
                <c:pt idx="2">
                  <c:v>ESRP</c:v>
                </c:pt>
              </c:strCache>
            </c:strRef>
          </c:cat>
          <c:val>
            <c:numRef>
              <c:f>CRP!$B$539:$D$539</c:f>
              <c:numCache>
                <c:formatCode>0%</c:formatCode>
                <c:ptCount val="3"/>
                <c:pt idx="0">
                  <c:v>0.62</c:v>
                </c:pt>
                <c:pt idx="1">
                  <c:v>0.7</c:v>
                </c:pt>
                <c:pt idx="2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282-4493-9F4C-9F9469A305F4}"/>
            </c:ext>
          </c:extLst>
        </c:ser>
        <c:ser>
          <c:idx val="10"/>
          <c:order val="10"/>
          <c:tx>
            <c:strRef>
              <c:f>CRP!$A$540</c:f>
              <c:strCache>
                <c:ptCount val="1"/>
                <c:pt idx="0">
                  <c:v>2020</c:v>
                </c:pt>
              </c:strCache>
            </c:strRef>
          </c:tx>
          <c:spPr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c:spPr>
          <c:invertIfNegative val="0"/>
          <c:dLbls>
            <c:spPr>
              <a:gradFill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</a:gra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CRP!$B$529:$D$529</c:f>
              <c:strCache>
                <c:ptCount val="3"/>
                <c:pt idx="0">
                  <c:v>Ueros</c:v>
                </c:pt>
                <c:pt idx="1">
                  <c:v>ESPO</c:v>
                </c:pt>
                <c:pt idx="2">
                  <c:v>ESRP</c:v>
                </c:pt>
              </c:strCache>
            </c:strRef>
          </c:cat>
          <c:val>
            <c:numRef>
              <c:f>CRP!$B$540:$D$540</c:f>
              <c:numCache>
                <c:formatCode>0%</c:formatCode>
                <c:ptCount val="3"/>
                <c:pt idx="0">
                  <c:v>0.64</c:v>
                </c:pt>
                <c:pt idx="1">
                  <c:v>0.7</c:v>
                </c:pt>
                <c:pt idx="2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A2-425C-AE34-16F2D65DA0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36192768"/>
        <c:axId val="136194304"/>
      </c:barChart>
      <c:catAx>
        <c:axId val="136192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6194304"/>
        <c:crosses val="autoZero"/>
        <c:auto val="1"/>
        <c:lblAlgn val="ctr"/>
        <c:lblOffset val="100"/>
        <c:noMultiLvlLbl val="0"/>
      </c:catAx>
      <c:valAx>
        <c:axId val="1361943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36192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fr-FR"/>
    </a:p>
  </c:txPr>
  <c:externalData r:id="rId2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Niveau scolaire avant l'entrée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9606105672086929E-2"/>
          <c:y val="8.3865859633829865E-2"/>
          <c:w val="0.93039389432791286"/>
          <c:h val="0.8313331994450758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CRP!$A$547</c:f>
              <c:strCache>
                <c:ptCount val="1"/>
                <c:pt idx="0">
                  <c:v>Niveau 2 (infra CAP)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(CRP!$C$546,CRP!$E$546,CRP!$G$546:$H$546)</c:f>
              <c:strCache>
                <c:ptCount val="4"/>
                <c:pt idx="0">
                  <c:v>UEROS</c:v>
                </c:pt>
                <c:pt idx="1">
                  <c:v>ESPO</c:v>
                </c:pt>
                <c:pt idx="2">
                  <c:v>ESRP</c:v>
                </c:pt>
                <c:pt idx="3">
                  <c:v>TOTAL</c:v>
                </c:pt>
              </c:strCache>
            </c:strRef>
          </c:cat>
          <c:val>
            <c:numRef>
              <c:f>(CRP!$C$547,CRP!$E$547,CRP!$G$547:$H$547)</c:f>
              <c:numCache>
                <c:formatCode>##0\ %</c:formatCode>
                <c:ptCount val="4"/>
                <c:pt idx="0">
                  <c:v>0.16105417276719999</c:v>
                </c:pt>
                <c:pt idx="1">
                  <c:v>0.2120901639344</c:v>
                </c:pt>
                <c:pt idx="2">
                  <c:v>0.23733636881049999</c:v>
                </c:pt>
                <c:pt idx="3" formatCode="0%">
                  <c:v>0.20349356850403333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31-4040-B0C7-41A647D29DA5}"/>
            </c:ext>
          </c:extLst>
        </c:ser>
        <c:ser>
          <c:idx val="1"/>
          <c:order val="1"/>
          <c:tx>
            <c:strRef>
              <c:f>CRP!$A$548</c:f>
              <c:strCache>
                <c:ptCount val="1"/>
                <c:pt idx="0">
                  <c:v>Niveau 3 (CAP, BEP)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fr-FR" sz="12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(CRP!$C$546,CRP!$E$546,CRP!$G$546:$H$546)</c:f>
              <c:strCache>
                <c:ptCount val="4"/>
                <c:pt idx="0">
                  <c:v>UEROS</c:v>
                </c:pt>
                <c:pt idx="1">
                  <c:v>ESPO</c:v>
                </c:pt>
                <c:pt idx="2">
                  <c:v>ESRP</c:v>
                </c:pt>
                <c:pt idx="3">
                  <c:v>TOTAL</c:v>
                </c:pt>
              </c:strCache>
            </c:strRef>
          </c:cat>
          <c:val>
            <c:numRef>
              <c:f>(CRP!$C$548,CRP!$E$548,CRP!$G$548:$H$548)</c:f>
              <c:numCache>
                <c:formatCode>##0\ %</c:formatCode>
                <c:ptCount val="4"/>
                <c:pt idx="0">
                  <c:v>0.38653001464129999</c:v>
                </c:pt>
                <c:pt idx="1">
                  <c:v>0.41495901639339999</c:v>
                </c:pt>
                <c:pt idx="2">
                  <c:v>0.45859419465000001</c:v>
                </c:pt>
                <c:pt idx="3" formatCode="0%">
                  <c:v>0.42002774189490005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31-4040-B0C7-41A647D29DA5}"/>
            </c:ext>
          </c:extLst>
        </c:ser>
        <c:ser>
          <c:idx val="2"/>
          <c:order val="2"/>
          <c:tx>
            <c:strRef>
              <c:f>CRP!$A$549</c:f>
              <c:strCache>
                <c:ptCount val="1"/>
                <c:pt idx="0">
                  <c:v>Niveau 4 (Bac, Bac pro)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fr-FR" sz="1200" b="1" i="0" u="none" strike="noStrike" kern="1200" baseline="0">
                    <a:solidFill>
                      <a:sysClr val="window" lastClr="FFFFFF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(CRP!$C$546,CRP!$E$546,CRP!$G$546:$H$546)</c:f>
              <c:strCache>
                <c:ptCount val="4"/>
                <c:pt idx="0">
                  <c:v>UEROS</c:v>
                </c:pt>
                <c:pt idx="1">
                  <c:v>ESPO</c:v>
                </c:pt>
                <c:pt idx="2">
                  <c:v>ESRP</c:v>
                </c:pt>
                <c:pt idx="3">
                  <c:v>TOTAL</c:v>
                </c:pt>
              </c:strCache>
            </c:strRef>
          </c:cat>
          <c:val>
            <c:numRef>
              <c:f>(CRP!$C$549,CRP!$E$549,CRP!$G$549:$H$549)</c:f>
              <c:numCache>
                <c:formatCode>##0\ %</c:formatCode>
                <c:ptCount val="4"/>
                <c:pt idx="0">
                  <c:v>0.2049780380674</c:v>
                </c:pt>
                <c:pt idx="1">
                  <c:v>0.24308401639339999</c:v>
                </c:pt>
                <c:pt idx="2">
                  <c:v>0.21983494593059999</c:v>
                </c:pt>
                <c:pt idx="3" formatCode="0%">
                  <c:v>0.22263233346379999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331-4040-B0C7-41A647D29DA5}"/>
            </c:ext>
          </c:extLst>
        </c:ser>
        <c:ser>
          <c:idx val="3"/>
          <c:order val="3"/>
          <c:tx>
            <c:strRef>
              <c:f>CRP!$A$550</c:f>
              <c:strCache>
                <c:ptCount val="1"/>
                <c:pt idx="0">
                  <c:v>Niveau 5 (Bac +2, BTS…)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(CRP!$C$546,CRP!$E$546,CRP!$G$546:$H$546)</c:f>
              <c:strCache>
                <c:ptCount val="4"/>
                <c:pt idx="0">
                  <c:v>UEROS</c:v>
                </c:pt>
                <c:pt idx="1">
                  <c:v>ESPO</c:v>
                </c:pt>
                <c:pt idx="2">
                  <c:v>ESRP</c:v>
                </c:pt>
                <c:pt idx="3">
                  <c:v>TOTAL</c:v>
                </c:pt>
              </c:strCache>
            </c:strRef>
          </c:cat>
          <c:val>
            <c:numRef>
              <c:f>(CRP!$C$550,CRP!$E$550,CRP!$G$550:$H$550)</c:f>
              <c:numCache>
                <c:formatCode>##0\ %</c:formatCode>
                <c:ptCount val="4"/>
                <c:pt idx="0">
                  <c:v>0.14787701317720001</c:v>
                </c:pt>
                <c:pt idx="1">
                  <c:v>8.9907786885250002E-2</c:v>
                </c:pt>
                <c:pt idx="2">
                  <c:v>6.2179852020489999E-2</c:v>
                </c:pt>
                <c:pt idx="3" formatCode="0%">
                  <c:v>9.998821736098E-2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331-4040-B0C7-41A647D29DA5}"/>
            </c:ext>
          </c:extLst>
        </c:ser>
        <c:ser>
          <c:idx val="4"/>
          <c:order val="4"/>
          <c:tx>
            <c:strRef>
              <c:f>CRP!$A$551</c:f>
              <c:strCache>
                <c:ptCount val="1"/>
                <c:pt idx="0">
                  <c:v>Niveau 6 (Bac +3 ou 4)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(CRP!$C$546,CRP!$E$546,CRP!$G$546:$H$546)</c:f>
              <c:strCache>
                <c:ptCount val="4"/>
                <c:pt idx="0">
                  <c:v>UEROS</c:v>
                </c:pt>
                <c:pt idx="1">
                  <c:v>ESPO</c:v>
                </c:pt>
                <c:pt idx="2">
                  <c:v>ESRP</c:v>
                </c:pt>
                <c:pt idx="3">
                  <c:v>TOTAL</c:v>
                </c:pt>
              </c:strCache>
            </c:strRef>
          </c:cat>
          <c:val>
            <c:numRef>
              <c:f>(CRP!$C$551,CRP!$E$551,CRP!$G$551:$H$551)</c:f>
              <c:numCache>
                <c:formatCode>##0\ %</c:formatCode>
                <c:ptCount val="4"/>
                <c:pt idx="0">
                  <c:v>7.7598828696929995E-2</c:v>
                </c:pt>
                <c:pt idx="1">
                  <c:v>3.6116803278689998E-2</c:v>
                </c:pt>
                <c:pt idx="2">
                  <c:v>1.8782014797950001E-2</c:v>
                </c:pt>
                <c:pt idx="3" formatCode="0%">
                  <c:v>4.4165882257856663E-2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331-4040-B0C7-41A647D29DA5}"/>
            </c:ext>
          </c:extLst>
        </c:ser>
        <c:ser>
          <c:idx val="5"/>
          <c:order val="5"/>
          <c:tx>
            <c:strRef>
              <c:f>CRP!$A$552</c:f>
              <c:strCache>
                <c:ptCount val="1"/>
                <c:pt idx="0">
                  <c:v>Niveau 7 (Bac +5)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9002373519893249E-2"/>
                  <c:y val="-6.78343431926365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331-4040-B0C7-41A647D29DA5}"/>
                </c:ext>
              </c:extLst>
            </c:dLbl>
            <c:dLbl>
              <c:idx val="1"/>
              <c:layout>
                <c:manualLayout>
                  <c:x val="1.7814725174899921E-2"/>
                  <c:y val="-4.52228954617578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331-4040-B0C7-41A647D29DA5}"/>
                </c:ext>
              </c:extLst>
            </c:dLbl>
            <c:dLbl>
              <c:idx val="2"/>
              <c:layout>
                <c:manualLayout>
                  <c:x val="1.7814725174899747E-2"/>
                  <c:y val="-2.26114477308797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331-4040-B0C7-41A647D29DA5}"/>
                </c:ext>
              </c:extLst>
            </c:dLbl>
            <c:dLbl>
              <c:idx val="3"/>
              <c:layout>
                <c:manualLayout>
                  <c:x val="1.306413179492660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331-4040-B0C7-41A647D29D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00B050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(CRP!$C$552,CRP!$E$552,CRP!$G$552:$H$552)</c:f>
              <c:numCache>
                <c:formatCode>##0\ %</c:formatCode>
                <c:ptCount val="4"/>
                <c:pt idx="0">
                  <c:v>2.1961932650070001E-2</c:v>
                </c:pt>
                <c:pt idx="1">
                  <c:v>3.8422131147539998E-3</c:v>
                </c:pt>
                <c:pt idx="2">
                  <c:v>3.2726237905519998E-3</c:v>
                </c:pt>
                <c:pt idx="3" formatCode="0%">
                  <c:v>9.6922565184586664E-3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331-4040-B0C7-41A647D29D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1311360"/>
        <c:axId val="221312896"/>
      </c:barChart>
      <c:catAx>
        <c:axId val="22131136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21312896"/>
        <c:crosses val="autoZero"/>
        <c:auto val="1"/>
        <c:lblAlgn val="ctr"/>
        <c:lblOffset val="100"/>
        <c:noMultiLvlLbl val="0"/>
      </c:catAx>
      <c:valAx>
        <c:axId val="221312896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0\ %" sourceLinked="1"/>
        <c:majorTickMark val="none"/>
        <c:minorTickMark val="none"/>
        <c:tickLblPos val="nextTo"/>
        <c:crossAx val="221311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Ueros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42545988058020551"/>
          <c:y val="0.13086009969888096"/>
          <c:w val="0.57454011941979444"/>
          <c:h val="0.824908899153388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CRP!$C$561</c:f>
              <c:strCache>
                <c:ptCount val="1"/>
                <c:pt idx="0">
                  <c:v>UEROS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CRP!$A$562:$A$566</c:f>
              <c:strCache>
                <c:ptCount val="5"/>
                <c:pt idx="0">
                  <c:v>En emploi</c:v>
                </c:pt>
                <c:pt idx="1">
                  <c:v>Sans emploi depuis moins d'1 an</c:v>
                </c:pt>
                <c:pt idx="2">
                  <c:v>Sans emploi depuis 1 à 2 ans</c:v>
                </c:pt>
                <c:pt idx="3">
                  <c:v>Sans emploi depuis 2 ans ou plus</c:v>
                </c:pt>
                <c:pt idx="4">
                  <c:v>N'a jamais travaillé</c:v>
                </c:pt>
              </c:strCache>
            </c:strRef>
          </c:cat>
          <c:val>
            <c:numRef>
              <c:f>CRP!$C$562:$C$566</c:f>
              <c:numCache>
                <c:formatCode>##0\ %</c:formatCode>
                <c:ptCount val="5"/>
                <c:pt idx="0">
                  <c:v>8.7209302325579996E-2</c:v>
                </c:pt>
                <c:pt idx="1">
                  <c:v>0.10319767441860001</c:v>
                </c:pt>
                <c:pt idx="2">
                  <c:v>0.13372093023260001</c:v>
                </c:pt>
                <c:pt idx="3">
                  <c:v>0.51598837209299997</c:v>
                </c:pt>
                <c:pt idx="4">
                  <c:v>0.15988372093020001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95-4EE3-B72F-56BDFCC76F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21670016"/>
        <c:axId val="221680000"/>
      </c:barChart>
      <c:catAx>
        <c:axId val="22167001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21680000"/>
        <c:crosses val="autoZero"/>
        <c:auto val="1"/>
        <c:lblAlgn val="ctr"/>
        <c:lblOffset val="100"/>
        <c:noMultiLvlLbl val="0"/>
      </c:catAx>
      <c:valAx>
        <c:axId val="221680000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0\ %" sourceLinked="1"/>
        <c:majorTickMark val="none"/>
        <c:minorTickMark val="none"/>
        <c:tickLblPos val="nextTo"/>
        <c:crossAx val="221670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ESPO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42545988058020551"/>
          <c:y val="0.13086009969888096"/>
          <c:w val="0.57454011941979444"/>
          <c:h val="0.824908899153388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CRP!$E$561</c:f>
              <c:strCache>
                <c:ptCount val="1"/>
                <c:pt idx="0">
                  <c:v>Pré-orientation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CRP!$A$562:$A$566</c:f>
              <c:strCache>
                <c:ptCount val="5"/>
                <c:pt idx="0">
                  <c:v>En emploi</c:v>
                </c:pt>
                <c:pt idx="1">
                  <c:v>Sans emploi depuis moins d'1 an</c:v>
                </c:pt>
                <c:pt idx="2">
                  <c:v>Sans emploi depuis 1 à 2 ans</c:v>
                </c:pt>
                <c:pt idx="3">
                  <c:v>Sans emploi depuis 2 ans ou plus</c:v>
                </c:pt>
                <c:pt idx="4">
                  <c:v>N'a jamais travaillé</c:v>
                </c:pt>
              </c:strCache>
            </c:strRef>
          </c:cat>
          <c:val>
            <c:numRef>
              <c:f>CRP!$E$562:$E$566</c:f>
              <c:numCache>
                <c:formatCode>##0\ %</c:formatCode>
                <c:ptCount val="5"/>
                <c:pt idx="0">
                  <c:v>3.264691109995E-2</c:v>
                </c:pt>
                <c:pt idx="1">
                  <c:v>0.17001506780510001</c:v>
                </c:pt>
                <c:pt idx="2">
                  <c:v>0.19914615770970001</c:v>
                </c:pt>
                <c:pt idx="3">
                  <c:v>0.44851833249619999</c:v>
                </c:pt>
                <c:pt idx="4">
                  <c:v>0.14967353088900001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3B-4656-8E53-351FB5C5BD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53051648"/>
        <c:axId val="253053184"/>
      </c:barChart>
      <c:catAx>
        <c:axId val="25305164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r-FR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53053184"/>
        <c:crosses val="autoZero"/>
        <c:auto val="1"/>
        <c:lblAlgn val="ctr"/>
        <c:lblOffset val="100"/>
        <c:noMultiLvlLbl val="0"/>
      </c:catAx>
      <c:valAx>
        <c:axId val="253053184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0\ %" sourceLinked="1"/>
        <c:majorTickMark val="none"/>
        <c:minorTickMark val="none"/>
        <c:tickLblPos val="nextTo"/>
        <c:crossAx val="2530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1" dirty="0"/>
              <a:t>ESRP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42545988058020551"/>
          <c:y val="0.13086009969888096"/>
          <c:w val="0.57454011941979444"/>
          <c:h val="0.824908899153388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CRP!$G$561</c:f>
              <c:strCache>
                <c:ptCount val="1"/>
                <c:pt idx="0">
                  <c:v>CRP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fr-FR" sz="900" b="1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CRP!$A$562:$A$566</c:f>
              <c:strCache>
                <c:ptCount val="5"/>
                <c:pt idx="0">
                  <c:v>En emploi</c:v>
                </c:pt>
                <c:pt idx="1">
                  <c:v>Sans emploi depuis moins d'1 an</c:v>
                </c:pt>
                <c:pt idx="2">
                  <c:v>Sans emploi depuis 1 à 2 ans</c:v>
                </c:pt>
                <c:pt idx="3">
                  <c:v>Sans emploi depuis 2 ans ou plus</c:v>
                </c:pt>
                <c:pt idx="4">
                  <c:v>N'a jamais travaillé</c:v>
                </c:pt>
              </c:strCache>
            </c:strRef>
          </c:cat>
          <c:val>
            <c:numRef>
              <c:f>CRP!$G$562:$G$566</c:f>
              <c:numCache>
                <c:formatCode>##0\ %</c:formatCode>
                <c:ptCount val="5"/>
                <c:pt idx="0">
                  <c:v>5.1593773165309997E-2</c:v>
                </c:pt>
                <c:pt idx="1">
                  <c:v>0.2041512231282</c:v>
                </c:pt>
                <c:pt idx="2">
                  <c:v>0.20696812453669999</c:v>
                </c:pt>
                <c:pt idx="3">
                  <c:v>0.4394366197183</c:v>
                </c:pt>
                <c:pt idx="4">
                  <c:v>9.7850259451449997E-2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45-41A5-BF06-5000D44EDD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53098624"/>
        <c:axId val="253108608"/>
      </c:barChart>
      <c:catAx>
        <c:axId val="25309862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r-FR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53108608"/>
        <c:crosses val="autoZero"/>
        <c:auto val="1"/>
        <c:lblAlgn val="ctr"/>
        <c:lblOffset val="100"/>
        <c:noMultiLvlLbl val="0"/>
      </c:catAx>
      <c:valAx>
        <c:axId val="253108608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0\ %" sourceLinked="1"/>
        <c:majorTickMark val="none"/>
        <c:minorTickMark val="none"/>
        <c:tickLblPos val="nextTo"/>
        <c:crossAx val="253098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Ueros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42545988058020551"/>
          <c:y val="7.8178362577318236E-2"/>
          <c:w val="0.57454011941979444"/>
          <c:h val="0.877590621244104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CRP!$C$576</c:f>
              <c:strCache>
                <c:ptCount val="1"/>
                <c:pt idx="0">
                  <c:v>UEROS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CRP!$A$577:$A$584</c:f>
              <c:strCache>
                <c:ptCount val="8"/>
                <c:pt idx="0">
                  <c:v>Salaires</c:v>
                </c:pt>
                <c:pt idx="1">
                  <c:v>AAH</c:v>
                </c:pt>
                <c:pt idx="2">
                  <c:v>Allocations chômage</c:v>
                </c:pt>
                <c:pt idx="3">
                  <c:v>RSA</c:v>
                </c:pt>
                <c:pt idx="4">
                  <c:v>Indemnités Jounalières</c:v>
                </c:pt>
                <c:pt idx="5">
                  <c:v>Rentes AT/MP / Pension inval</c:v>
                </c:pt>
                <c:pt idx="6">
                  <c:v>Autres</c:v>
                </c:pt>
                <c:pt idx="7">
                  <c:v>Aucune</c:v>
                </c:pt>
              </c:strCache>
            </c:strRef>
          </c:cat>
          <c:val>
            <c:numRef>
              <c:f>CRP!$C$577:$C$584</c:f>
              <c:numCache>
                <c:formatCode>##0\ %</c:formatCode>
                <c:ptCount val="8"/>
                <c:pt idx="0">
                  <c:v>2.6796589524970001E-2</c:v>
                </c:pt>
                <c:pt idx="1">
                  <c:v>0.41534713763699999</c:v>
                </c:pt>
                <c:pt idx="2">
                  <c:v>0.1132764920828</c:v>
                </c:pt>
                <c:pt idx="3">
                  <c:v>3.8976857490870001E-2</c:v>
                </c:pt>
                <c:pt idx="4">
                  <c:v>0.13276492082829999</c:v>
                </c:pt>
                <c:pt idx="5">
                  <c:v>0.14859926918390001</c:v>
                </c:pt>
                <c:pt idx="6">
                  <c:v>4.1412911084040001E-2</c:v>
                </c:pt>
                <c:pt idx="7">
                  <c:v>8.2825822168089994E-2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4B-405F-9FD6-4F8D9AFEAF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53162240"/>
        <c:axId val="253163776"/>
      </c:barChart>
      <c:catAx>
        <c:axId val="25316224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r-FR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53163776"/>
        <c:crosses val="autoZero"/>
        <c:auto val="1"/>
        <c:lblAlgn val="ctr"/>
        <c:lblOffset val="100"/>
        <c:noMultiLvlLbl val="0"/>
      </c:catAx>
      <c:valAx>
        <c:axId val="253163776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0\ %" sourceLinked="1"/>
        <c:majorTickMark val="none"/>
        <c:minorTickMark val="none"/>
        <c:tickLblPos val="nextTo"/>
        <c:crossAx val="253162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ESPO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42545988058020551"/>
          <c:y val="7.8178362577318236E-2"/>
          <c:w val="0.57454011941979444"/>
          <c:h val="0.8775906212441041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CRP!$E$576</c:f>
              <c:strCache>
                <c:ptCount val="1"/>
                <c:pt idx="0">
                  <c:v>ESPO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fr-FR" sz="900" b="1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CRP!$A$577:$A$584</c:f>
              <c:strCache>
                <c:ptCount val="8"/>
                <c:pt idx="0">
                  <c:v>Salaires</c:v>
                </c:pt>
                <c:pt idx="1">
                  <c:v>AAH</c:v>
                </c:pt>
                <c:pt idx="2">
                  <c:v>Allocations chômage</c:v>
                </c:pt>
                <c:pt idx="3">
                  <c:v>RSA</c:v>
                </c:pt>
                <c:pt idx="4">
                  <c:v>Indemnités Jounalières</c:v>
                </c:pt>
                <c:pt idx="5">
                  <c:v>Rentes AT/MP / Pension inval</c:v>
                </c:pt>
                <c:pt idx="6">
                  <c:v>Autres</c:v>
                </c:pt>
                <c:pt idx="7">
                  <c:v>Aucune</c:v>
                </c:pt>
              </c:strCache>
            </c:strRef>
          </c:cat>
          <c:val>
            <c:numRef>
              <c:f>CRP!$E$577:$E$584</c:f>
              <c:numCache>
                <c:formatCode>##0\ %</c:formatCode>
                <c:ptCount val="8"/>
                <c:pt idx="0">
                  <c:v>2.4277456647400001E-2</c:v>
                </c:pt>
                <c:pt idx="1">
                  <c:v>0.31768786127170001</c:v>
                </c:pt>
                <c:pt idx="2">
                  <c:v>0.29364161849710002</c:v>
                </c:pt>
                <c:pt idx="3">
                  <c:v>0.1031213872832</c:v>
                </c:pt>
                <c:pt idx="4">
                  <c:v>6.0578034682079999E-2</c:v>
                </c:pt>
                <c:pt idx="5">
                  <c:v>8.3699421965320001E-2</c:v>
                </c:pt>
                <c:pt idx="6">
                  <c:v>4.0693641618499997E-2</c:v>
                </c:pt>
                <c:pt idx="7">
                  <c:v>7.6300578034680003E-2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7C-4B88-BE50-FA4FEA59ED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53184640"/>
        <c:axId val="253206912"/>
      </c:barChart>
      <c:catAx>
        <c:axId val="25318464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r-FR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53206912"/>
        <c:crosses val="autoZero"/>
        <c:auto val="1"/>
        <c:lblAlgn val="ctr"/>
        <c:lblOffset val="100"/>
        <c:noMultiLvlLbl val="0"/>
      </c:catAx>
      <c:valAx>
        <c:axId val="253206912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0\ %" sourceLinked="1"/>
        <c:majorTickMark val="none"/>
        <c:minorTickMark val="none"/>
        <c:tickLblPos val="nextTo"/>
        <c:crossAx val="253184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1" dirty="0"/>
              <a:t>ESRP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42545988058020551"/>
          <c:y val="7.8178376677190381E-2"/>
          <c:w val="0.57454011941979444"/>
          <c:h val="0.877590599166939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CRP!$G$576</c:f>
              <c:strCache>
                <c:ptCount val="1"/>
                <c:pt idx="0">
                  <c:v>ESRP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fr-FR" sz="900" b="1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CRP!$A$577:$A$584</c:f>
              <c:strCache>
                <c:ptCount val="8"/>
                <c:pt idx="0">
                  <c:v>Salaires</c:v>
                </c:pt>
                <c:pt idx="1">
                  <c:v>AAH</c:v>
                </c:pt>
                <c:pt idx="2">
                  <c:v>Allocations chômage</c:v>
                </c:pt>
                <c:pt idx="3">
                  <c:v>RSA</c:v>
                </c:pt>
                <c:pt idx="4">
                  <c:v>Indemnités Jounalières</c:v>
                </c:pt>
                <c:pt idx="5">
                  <c:v>Rentes AT/MP / Pension inval</c:v>
                </c:pt>
                <c:pt idx="6">
                  <c:v>Autres</c:v>
                </c:pt>
                <c:pt idx="7">
                  <c:v>Aucune</c:v>
                </c:pt>
              </c:strCache>
            </c:strRef>
          </c:cat>
          <c:val>
            <c:numRef>
              <c:f>CRP!$G$577:$G$584</c:f>
              <c:numCache>
                <c:formatCode>##0\ %</c:formatCode>
                <c:ptCount val="8"/>
                <c:pt idx="0">
                  <c:v>5.109897802044E-2</c:v>
                </c:pt>
                <c:pt idx="1">
                  <c:v>0.22203555928880001</c:v>
                </c:pt>
                <c:pt idx="2">
                  <c:v>0.3621727565449</c:v>
                </c:pt>
                <c:pt idx="3">
                  <c:v>0.1020579588408</c:v>
                </c:pt>
                <c:pt idx="4">
                  <c:v>4.4519109617809999E-2</c:v>
                </c:pt>
                <c:pt idx="5">
                  <c:v>8.6518269634609998E-2</c:v>
                </c:pt>
                <c:pt idx="6">
                  <c:v>6.1318773624529997E-2</c:v>
                </c:pt>
                <c:pt idx="7">
                  <c:v>7.0278594428110006E-2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D8-4C65-839D-826E2583AD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52859136"/>
        <c:axId val="252860672"/>
      </c:barChart>
      <c:catAx>
        <c:axId val="2528591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fr-FR"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52860672"/>
        <c:crosses val="autoZero"/>
        <c:auto val="1"/>
        <c:lblAlgn val="ctr"/>
        <c:lblOffset val="100"/>
        <c:noMultiLvlLbl val="0"/>
      </c:catAx>
      <c:valAx>
        <c:axId val="252860672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0\ %" sourceLinked="1"/>
        <c:majorTickMark val="none"/>
        <c:minorTickMark val="none"/>
        <c:tickLblPos val="nextTo"/>
        <c:crossAx val="252859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Ueros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2293746467532264"/>
          <c:y val="0.38077245552639249"/>
          <c:w val="0.4367209408558444"/>
          <c:h val="0.51405694079906683"/>
        </c:manualLayout>
      </c:layout>
      <c:pieChart>
        <c:varyColors val="1"/>
        <c:ser>
          <c:idx val="0"/>
          <c:order val="0"/>
          <c:tx>
            <c:strRef>
              <c:f>CRP!$C$589</c:f>
              <c:strCache>
                <c:ptCount val="1"/>
                <c:pt idx="0">
                  <c:v>UEROS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F64-4A5C-B242-E1298775303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F64-4A5C-B242-E1298775303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F64-4A5C-B242-E1298775303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F64-4A5C-B242-E1298775303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F64-4A5C-B242-E1298775303B}"/>
              </c:ext>
            </c:extLst>
          </c:dPt>
          <c:dLbls>
            <c:dLbl>
              <c:idx val="0"/>
              <c:layout>
                <c:manualLayout>
                  <c:x val="4.3264503441494594E-2"/>
                  <c:y val="4.166666666666666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F64-4A5C-B242-E1298775303B}"/>
                </c:ext>
              </c:extLst>
            </c:dLbl>
            <c:dLbl>
              <c:idx val="1"/>
              <c:layout>
                <c:manualLayout>
                  <c:x val="-0.10916614843109151"/>
                  <c:y val="1.020369935360539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F64-4A5C-B242-E1298775303B}"/>
                </c:ext>
              </c:extLst>
            </c:dLbl>
            <c:dLbl>
              <c:idx val="2"/>
              <c:layout>
                <c:manualLayout>
                  <c:x val="-0.11406096361848575"/>
                  <c:y val="-0.1157407407407407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F64-4A5C-B242-E1298775303B}"/>
                </c:ext>
              </c:extLst>
            </c:dLbl>
            <c:dLbl>
              <c:idx val="3"/>
              <c:layout>
                <c:manualLayout>
                  <c:x val="-0.12979351032448377"/>
                  <c:y val="-9.25925925925926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F64-4A5C-B242-E1298775303B}"/>
                </c:ext>
              </c:extLst>
            </c:dLbl>
            <c:dLbl>
              <c:idx val="4"/>
              <c:layout>
                <c:manualLayout>
                  <c:x val="5.1130776794493606E-2"/>
                  <c:y val="-9.72222222222222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F64-4A5C-B242-E1298775303B}"/>
                </c:ext>
              </c:extLst>
            </c:dLbl>
            <c:dLbl>
              <c:idx val="5"/>
              <c:layout>
                <c:manualLayout>
                  <c:x val="0.18092428711897737"/>
                  <c:y val="4.6296296296296294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F64-4A5C-B242-E1298775303B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CRP!$A$590:$A$595</c:f>
              <c:strCache>
                <c:ptCount val="6"/>
                <c:pt idx="0">
                  <c:v>Domicile personnel</c:v>
                </c:pt>
                <c:pt idx="1">
                  <c:v>Etablissement social,médico-Social ou sanitaire</c:v>
                </c:pt>
                <c:pt idx="2">
                  <c:v>Hébergé (y compris en famille…)</c:v>
                </c:pt>
                <c:pt idx="3">
                  <c:v>Sans Domicile Fixe</c:v>
                </c:pt>
                <c:pt idx="4">
                  <c:v>Autres</c:v>
                </c:pt>
                <c:pt idx="5">
                  <c:v>Non connue</c:v>
                </c:pt>
              </c:strCache>
            </c:strRef>
          </c:cat>
          <c:val>
            <c:numRef>
              <c:f>CRP!$C$590:$C$595</c:f>
              <c:numCache>
                <c:formatCode>##0\ %</c:formatCode>
                <c:ptCount val="6"/>
                <c:pt idx="0">
                  <c:v>0.6580027359781</c:v>
                </c:pt>
                <c:pt idx="1">
                  <c:v>2.1887824897400002E-2</c:v>
                </c:pt>
                <c:pt idx="2">
                  <c:v>0.28180574555400001</c:v>
                </c:pt>
                <c:pt idx="3">
                  <c:v>0</c:v>
                </c:pt>
                <c:pt idx="4">
                  <c:v>3.830369357045E-2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F64-4A5C-B242-E1298775303B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43522529033852E-2"/>
          <c:y val="0.24786599591717701"/>
          <c:w val="0.86806496242999398"/>
          <c:h val="0.70322652376786232"/>
        </c:manualLayout>
      </c:layout>
      <c:pieChart>
        <c:varyColors val="1"/>
        <c:ser>
          <c:idx val="0"/>
          <c:order val="0"/>
          <c:tx>
            <c:strRef>
              <c:f>A!$B$54</c:f>
              <c:strCache>
                <c:ptCount val="1"/>
                <c:pt idx="0">
                  <c:v>Nombre de précos</c:v>
                </c:pt>
              </c:strCache>
            </c:strRef>
          </c:tx>
          <c:dPt>
            <c:idx val="0"/>
            <c:bubble3D val="0"/>
            <c:spPr>
              <a:solidFill>
                <a:srgbClr val="4F81BD"/>
              </a:solidFill>
            </c:spPr>
            <c:extLst>
              <c:ext xmlns:c16="http://schemas.microsoft.com/office/drawing/2014/chart" uri="{C3380CC4-5D6E-409C-BE32-E72D297353CC}">
                <c16:uniqueId val="{00000001-A307-49A2-A633-7B53162155D7}"/>
              </c:ext>
            </c:extLst>
          </c:dPt>
          <c:dPt>
            <c:idx val="1"/>
            <c:bubble3D val="0"/>
            <c:spPr>
              <a:solidFill>
                <a:srgbClr val="F79646"/>
              </a:solidFill>
            </c:spPr>
            <c:extLst>
              <c:ext xmlns:c16="http://schemas.microsoft.com/office/drawing/2014/chart" uri="{C3380CC4-5D6E-409C-BE32-E72D297353CC}">
                <c16:uniqueId val="{00000003-A307-49A2-A633-7B53162155D7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5-A307-49A2-A633-7B53162155D7}"/>
              </c:ext>
            </c:extLst>
          </c:dPt>
          <c:dLbls>
            <c:dLbl>
              <c:idx val="0"/>
              <c:layout>
                <c:manualLayout>
                  <c:x val="-4.3046808496956357E-2"/>
                  <c:y val="-0.1513856504644082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err="1">
                        <a:solidFill>
                          <a:srgbClr val="3399FF"/>
                        </a:solidFill>
                      </a:rPr>
                      <a:t>Préconisations d'orientations Professionnelles
44%</a:t>
                    </a:r>
                    <a:endParaRPr lang="en-US" b="1" dirty="0">
                      <a:solidFill>
                        <a:srgbClr val="3399FF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307-49A2-A633-7B53162155D7}"/>
                </c:ext>
              </c:extLst>
            </c:dLbl>
            <c:dLbl>
              <c:idx val="1"/>
              <c:layout>
                <c:manualLayout>
                  <c:x val="-8.00493380994141E-2"/>
                  <c:y val="-8.1621896901211355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err="1">
                        <a:solidFill>
                          <a:srgbClr val="BF8041"/>
                        </a:solidFill>
                      </a:rPr>
                      <a:t>Préconisations d'orientations Sociales
27%</a:t>
                    </a:r>
                    <a:endParaRPr lang="en-US" b="1" dirty="0">
                      <a:solidFill>
                        <a:srgbClr val="BF804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307-49A2-A633-7B53162155D7}"/>
                </c:ext>
              </c:extLst>
            </c:dLbl>
            <c:dLbl>
              <c:idx val="2"/>
              <c:layout>
                <c:manualLayout>
                  <c:x val="-3.3875934534177768E-3"/>
                  <c:y val="-2.8110756628006436E-2"/>
                </c:manualLayout>
              </c:layout>
              <c:tx>
                <c:rich>
                  <a:bodyPr/>
                  <a:lstStyle/>
                  <a:p>
                    <a:r>
                      <a:rPr lang="fr-FR" b="1" dirty="0">
                        <a:solidFill>
                          <a:srgbClr val="00B050"/>
                        </a:solidFill>
                      </a:rPr>
                      <a:t>Préconisations relatives aux soins
16%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A307-49A2-A633-7B53162155D7}"/>
                </c:ext>
              </c:extLst>
            </c:dLbl>
            <c:dLbl>
              <c:idx val="3"/>
              <c:layout>
                <c:manualLayout>
                  <c:x val="1.0160610062625143E-2"/>
                  <c:y val="-3.9416531224735409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err="1">
                        <a:solidFill>
                          <a:srgbClr val="FFC000"/>
                        </a:solidFill>
                      </a:rPr>
                      <a:t>Poursuite UEROS
13%</a:t>
                    </a:r>
                    <a:endParaRPr lang="en-US" b="1" dirty="0">
                      <a:solidFill>
                        <a:srgbClr val="FFC000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A307-49A2-A633-7B53162155D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A!$A$55:$A$58</c:f>
              <c:strCache>
                <c:ptCount val="4"/>
                <c:pt idx="0">
                  <c:v>Préconisations d'orientations Professionnelles</c:v>
                </c:pt>
                <c:pt idx="1">
                  <c:v>Préconisations d'orientations Sociales</c:v>
                </c:pt>
                <c:pt idx="2">
                  <c:v>Préconisations relatives aux soins</c:v>
                </c:pt>
                <c:pt idx="3">
                  <c:v>Poursuite UEROS</c:v>
                </c:pt>
              </c:strCache>
            </c:strRef>
          </c:cat>
          <c:val>
            <c:numRef>
              <c:f>A!$B$55:$B$58</c:f>
              <c:numCache>
                <c:formatCode>#,##0</c:formatCode>
                <c:ptCount val="4"/>
                <c:pt idx="0">
                  <c:v>460</c:v>
                </c:pt>
                <c:pt idx="1">
                  <c:v>229</c:v>
                </c:pt>
                <c:pt idx="2">
                  <c:v>129</c:v>
                </c:pt>
                <c:pt idx="3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307-49A2-A633-7B53162155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ESPO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2293746467532264"/>
          <c:y val="0.38077245552639249"/>
          <c:w val="0.4367209408558444"/>
          <c:h val="0.51405694079906683"/>
        </c:manualLayout>
      </c:layout>
      <c:pieChart>
        <c:varyColors val="1"/>
        <c:ser>
          <c:idx val="0"/>
          <c:order val="0"/>
          <c:tx>
            <c:strRef>
              <c:f>CRP!$E$589</c:f>
              <c:strCache>
                <c:ptCount val="1"/>
                <c:pt idx="0">
                  <c:v>Pré-orientation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329-4DCE-BCBA-ABE80D24719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329-4DCE-BCBA-ABE80D24719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329-4DCE-BCBA-ABE80D24719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329-4DCE-BCBA-ABE80D24719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329-4DCE-BCBA-ABE80D247194}"/>
              </c:ext>
            </c:extLst>
          </c:dPt>
          <c:dLbls>
            <c:dLbl>
              <c:idx val="0"/>
              <c:layout>
                <c:manualLayout>
                  <c:x val="7.1248263498892711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329-4DCE-BCBA-ABE80D247194}"/>
                </c:ext>
              </c:extLst>
            </c:dLbl>
            <c:dLbl>
              <c:idx val="1"/>
              <c:layout>
                <c:manualLayout>
                  <c:x val="-4.7574111167393913E-2"/>
                  <c:y val="8.037836967615467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329-4DCE-BCBA-ABE80D247194}"/>
                </c:ext>
              </c:extLst>
            </c:dLbl>
            <c:dLbl>
              <c:idx val="2"/>
              <c:layout>
                <c:manualLayout>
                  <c:x val="-0.12765313876884965"/>
                  <c:y val="-4.17918819965331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329-4DCE-BCBA-ABE80D247194}"/>
                </c:ext>
              </c:extLst>
            </c:dLbl>
            <c:dLbl>
              <c:idx val="3"/>
              <c:layout>
                <c:manualLayout>
                  <c:x val="-2.0780743520510462E-2"/>
                  <c:y val="-0.1157313655288609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329-4DCE-BCBA-ABE80D247194}"/>
                </c:ext>
              </c:extLst>
            </c:dLbl>
            <c:dLbl>
              <c:idx val="4"/>
              <c:layout>
                <c:manualLayout>
                  <c:x val="0.26338411953812985"/>
                  <c:y val="-6.429520307158941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329-4DCE-BCBA-ABE80D247194}"/>
                </c:ext>
              </c:extLst>
            </c:dLbl>
            <c:dLbl>
              <c:idx val="5"/>
              <c:layout>
                <c:manualLayout>
                  <c:x val="0.13952784935199855"/>
                  <c:y val="-0.1350199264503377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329-4DCE-BCBA-ABE80D247194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CRP!$A$590:$A$595</c:f>
              <c:strCache>
                <c:ptCount val="6"/>
                <c:pt idx="0">
                  <c:v>Domicile personnel</c:v>
                </c:pt>
                <c:pt idx="1">
                  <c:v>Etablissement social,médico-Social ou sanitaire</c:v>
                </c:pt>
                <c:pt idx="2">
                  <c:v>Hébergé (y compris en famille…)</c:v>
                </c:pt>
                <c:pt idx="3">
                  <c:v>Sans Domicile Fixe</c:v>
                </c:pt>
                <c:pt idx="4">
                  <c:v>Autres</c:v>
                </c:pt>
                <c:pt idx="5">
                  <c:v>Non connue</c:v>
                </c:pt>
              </c:strCache>
            </c:strRef>
          </c:cat>
          <c:val>
            <c:numRef>
              <c:f>CRP!$E$590:$E$595</c:f>
              <c:numCache>
                <c:formatCode>##0\ %</c:formatCode>
                <c:ptCount val="6"/>
                <c:pt idx="0">
                  <c:v>0.77864456362750001</c:v>
                </c:pt>
                <c:pt idx="1">
                  <c:v>1.8283764017550001E-2</c:v>
                </c:pt>
                <c:pt idx="2">
                  <c:v>0.18039980497319999</c:v>
                </c:pt>
                <c:pt idx="3">
                  <c:v>4.631886884447E-3</c:v>
                </c:pt>
                <c:pt idx="4">
                  <c:v>1.413944417357E-2</c:v>
                </c:pt>
                <c:pt idx="5">
                  <c:v>3.900536323745E-3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329-4DCE-BCBA-ABE80D247194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ESRP</a:t>
            </a:r>
          </a:p>
        </c:rich>
      </c:tx>
      <c:layout>
        <c:manualLayout>
          <c:xMode val="edge"/>
          <c:yMode val="edge"/>
          <c:x val="0.44244449966051475"/>
          <c:y val="9.001328430022519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2293746467532264"/>
          <c:y val="0.38077245552639249"/>
          <c:w val="0.4367209408558444"/>
          <c:h val="0.51405694079906683"/>
        </c:manualLayout>
      </c:layout>
      <c:pieChart>
        <c:varyColors val="1"/>
        <c:ser>
          <c:idx val="0"/>
          <c:order val="0"/>
          <c:tx>
            <c:strRef>
              <c:f>CRP!$G$589</c:f>
              <c:strCache>
                <c:ptCount val="1"/>
                <c:pt idx="0">
                  <c:v>CRP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7D4-41F7-985E-3EE79E7892D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7D4-41F7-985E-3EE79E7892D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7D4-41F7-985E-3EE79E7892D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7D4-41F7-985E-3EE79E7892D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7D4-41F7-985E-3EE79E7892DA}"/>
              </c:ext>
            </c:extLst>
          </c:dPt>
          <c:dLbls>
            <c:dLbl>
              <c:idx val="0"/>
              <c:layout>
                <c:manualLayout>
                  <c:x val="0.12182630428078951"/>
                  <c:y val="-0.1478789670646557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7D4-41F7-985E-3EE79E7892DA}"/>
                </c:ext>
              </c:extLst>
            </c:dLbl>
            <c:dLbl>
              <c:idx val="1"/>
              <c:layout>
                <c:manualLayout>
                  <c:x val="-8.2595870206489688E-2"/>
                  <c:y val="0.222222222222222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7D4-41F7-985E-3EE79E7892DA}"/>
                </c:ext>
              </c:extLst>
            </c:dLbl>
            <c:dLbl>
              <c:idx val="2"/>
              <c:layout>
                <c:manualLayout>
                  <c:x val="-0.11885493100564842"/>
                  <c:y val="9.644280460738412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7D4-41F7-985E-3EE79E7892DA}"/>
                </c:ext>
              </c:extLst>
            </c:dLbl>
            <c:dLbl>
              <c:idx val="3"/>
              <c:layout>
                <c:manualLayout>
                  <c:x val="-6.8341585328247842E-2"/>
                  <c:y val="-5.14361624572715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7D4-41F7-985E-3EE79E7892DA}"/>
                </c:ext>
              </c:extLst>
            </c:dLbl>
            <c:dLbl>
              <c:idx val="4"/>
              <c:layout>
                <c:manualLayout>
                  <c:x val="3.6977453593934416E-2"/>
                  <c:y val="-0.1414494467574967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7D4-41F7-985E-3EE79E7892DA}"/>
                </c:ext>
              </c:extLst>
            </c:dLbl>
            <c:dLbl>
              <c:idx val="5"/>
              <c:layout>
                <c:manualLayout>
                  <c:x val="0.19313926288417857"/>
                  <c:y val="-6.75099632251688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7D4-41F7-985E-3EE79E7892DA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CRP!$A$590:$A$595</c:f>
              <c:strCache>
                <c:ptCount val="6"/>
                <c:pt idx="0">
                  <c:v>Domicile personnel</c:v>
                </c:pt>
                <c:pt idx="1">
                  <c:v>Etablissement social,médico-Social ou sanitaire</c:v>
                </c:pt>
                <c:pt idx="2">
                  <c:v>Hébergé (y compris en famille…)</c:v>
                </c:pt>
                <c:pt idx="3">
                  <c:v>Sans Domicile Fixe</c:v>
                </c:pt>
                <c:pt idx="4">
                  <c:v>Autres</c:v>
                </c:pt>
                <c:pt idx="5">
                  <c:v>Non connue</c:v>
                </c:pt>
              </c:strCache>
            </c:strRef>
          </c:cat>
          <c:val>
            <c:numRef>
              <c:f>CRP!$G$590:$G$595</c:f>
              <c:numCache>
                <c:formatCode>##0\ %</c:formatCode>
                <c:ptCount val="6"/>
                <c:pt idx="0">
                  <c:v>0.81535730137590001</c:v>
                </c:pt>
                <c:pt idx="1">
                  <c:v>6.6577896138480001E-3</c:v>
                </c:pt>
                <c:pt idx="2">
                  <c:v>0.1325639887557</c:v>
                </c:pt>
                <c:pt idx="3">
                  <c:v>8.2852492972330001E-3</c:v>
                </c:pt>
                <c:pt idx="4">
                  <c:v>2.87024707797E-2</c:v>
                </c:pt>
                <c:pt idx="5">
                  <c:v>8.4332001775409993E-3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7D4-41F7-985E-3EE79E7892D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2104436898614992"/>
          <c:y val="0.13086013114898792"/>
          <c:w val="0.47397174978946155"/>
          <c:h val="0.8249088991533889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solidFill>
                      <a:schemeClr val="accent5">
                        <a:lumMod val="50000"/>
                      </a:schemeClr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UEROS!$A$21:$A$30</c:f>
              <c:strCache>
                <c:ptCount val="10"/>
                <c:pt idx="0">
                  <c:v>Orientation en ESAT</c:v>
                </c:pt>
                <c:pt idx="1">
                  <c:v>Recherche directe d'emploi (Cap emploi, Pôle emploi, Mission locale…)</c:v>
                </c:pt>
                <c:pt idx="2">
                  <c:v>Formation en Réadaptation Professionnelle (ESRP)</c:v>
                </c:pt>
                <c:pt idx="3">
                  <c:v>Orientation en entreprise adaptée</c:v>
                </c:pt>
                <c:pt idx="4">
                  <c:v>Formation en droit commun  (Education nationale, AFPA, Apprentissage...)</c:v>
                </c:pt>
                <c:pt idx="5">
                  <c:v>Maintien en emploi</c:v>
                </c:pt>
                <c:pt idx="6">
                  <c:v>Orientation vers l'emploi accompagné</c:v>
                </c:pt>
                <c:pt idx="7">
                  <c:v>Orientation en Préo, préo spé</c:v>
                </c:pt>
                <c:pt idx="8">
                  <c:v>Orientation vers une structure d'insertion (chantier d'insertion,entreprise d'insertion…)</c:v>
                </c:pt>
                <c:pt idx="9">
                  <c:v>Autre</c:v>
                </c:pt>
              </c:strCache>
            </c:strRef>
          </c:cat>
          <c:val>
            <c:numRef>
              <c:f>UEROS!$C$21:$C$30</c:f>
              <c:numCache>
                <c:formatCode>0.00%</c:formatCode>
                <c:ptCount val="10"/>
                <c:pt idx="0">
                  <c:v>0.21521739130434783</c:v>
                </c:pt>
                <c:pt idx="1">
                  <c:v>0.19347826086956521</c:v>
                </c:pt>
                <c:pt idx="2">
                  <c:v>8.6956521739130432E-2</c:v>
                </c:pt>
                <c:pt idx="3">
                  <c:v>0.05</c:v>
                </c:pt>
                <c:pt idx="4">
                  <c:v>4.7826086956521741E-2</c:v>
                </c:pt>
                <c:pt idx="5">
                  <c:v>4.5652173913043478E-2</c:v>
                </c:pt>
                <c:pt idx="6">
                  <c:v>3.9130434782608699E-2</c:v>
                </c:pt>
                <c:pt idx="7">
                  <c:v>8.6956521739130436E-3</c:v>
                </c:pt>
                <c:pt idx="8">
                  <c:v>4.3478260869565218E-3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D1-4855-95D8-C5F469E206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21811840"/>
        <c:axId val="221813376"/>
      </c:barChart>
      <c:catAx>
        <c:axId val="22181184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fr-FR"/>
          </a:p>
        </c:txPr>
        <c:crossAx val="221813376"/>
        <c:crosses val="autoZero"/>
        <c:auto val="1"/>
        <c:lblAlgn val="ctr"/>
        <c:lblOffset val="100"/>
        <c:noMultiLvlLbl val="0"/>
      </c:catAx>
      <c:valAx>
        <c:axId val="221813376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221811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fr-FR"/>
    </a:p>
  </c:tx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6355787970823753"/>
          <c:y val="0.13086009969888096"/>
          <c:w val="0.53644212029176241"/>
          <c:h val="0.8249088991533889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BBE0E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fr-FR" sz="1050" b="1" i="0" u="none" strike="noStrike" kern="1200" baseline="0">
                    <a:solidFill>
                      <a:srgbClr val="4597A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UEROS!$E$3:$E$8</c:f>
              <c:strCache>
                <c:ptCount val="6"/>
                <c:pt idx="0">
                  <c:v>Orientation en SAVS, SAMSAH…</c:v>
                </c:pt>
                <c:pt idx="1">
                  <c:v>Orientation vers vie sociale: bénévolat, association , loisirs</c:v>
                </c:pt>
                <c:pt idx="2">
                  <c:v>orientation vers une vie indépendante logement personnel…</c:v>
                </c:pt>
                <c:pt idx="3">
                  <c:v>Orientation en CAJ, MAS,FAM,FO, Famille d'accueil</c:v>
                </c:pt>
                <c:pt idx="4">
                  <c:v>Protection juridique</c:v>
                </c:pt>
                <c:pt idx="5">
                  <c:v>Permis de conduire</c:v>
                </c:pt>
              </c:strCache>
            </c:strRef>
          </c:cat>
          <c:val>
            <c:numRef>
              <c:f>UEROS!$G$3:$G$8</c:f>
              <c:numCache>
                <c:formatCode>0.00%</c:formatCode>
                <c:ptCount val="6"/>
                <c:pt idx="0">
                  <c:v>0.63318777292576423</c:v>
                </c:pt>
                <c:pt idx="1">
                  <c:v>0.24017467248908297</c:v>
                </c:pt>
                <c:pt idx="2">
                  <c:v>4.3668122270742356E-2</c:v>
                </c:pt>
                <c:pt idx="3">
                  <c:v>3.9301310043668124E-2</c:v>
                </c:pt>
                <c:pt idx="4">
                  <c:v>3.0567685589519649E-2</c:v>
                </c:pt>
                <c:pt idx="5">
                  <c:v>1.3100436681222707E-2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69-4952-B269-6F24A2E1B0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39865216"/>
        <c:axId val="239867008"/>
      </c:barChart>
      <c:catAx>
        <c:axId val="23986521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39867008"/>
        <c:crosses val="autoZero"/>
        <c:auto val="1"/>
        <c:lblAlgn val="ctr"/>
        <c:lblOffset val="100"/>
        <c:noMultiLvlLbl val="0"/>
      </c:catAx>
      <c:valAx>
        <c:axId val="239867008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239865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2174031976588666"/>
          <c:y val="0.14028121175794811"/>
          <c:w val="0.57454011941979444"/>
          <c:h val="0.8249088991533889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A!$F$44:$F$45</c:f>
              <c:strCache>
                <c:ptCount val="2"/>
                <c:pt idx="0">
                  <c:v>Préconisations relatives aux soins UEROS</c:v>
                </c:pt>
                <c:pt idx="1">
                  <c:v>Nombre de précos</c:v>
                </c:pt>
              </c:strCache>
            </c:strRef>
          </c:tx>
          <c:spPr>
            <a:solidFill>
              <a:srgbClr val="BBE0E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59,69 %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3E1-40B2-8E97-F8E02981654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15,50 %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3E1-40B2-8E97-F8E02981654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15,50 %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3E1-40B2-8E97-F8E02981654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9,30 %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3E1-40B2-8E97-F8E0298165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fr-FR" sz="1050" b="1" i="0" u="none" strike="noStrike" kern="1200" baseline="0">
                    <a:solidFill>
                      <a:srgbClr val="4597A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A!$E$46:$E$49</c:f>
              <c:strCache>
                <c:ptCount val="4"/>
                <c:pt idx="0">
                  <c:v>Soins psychologiques ou psychiatriques</c:v>
                </c:pt>
                <c:pt idx="1">
                  <c:v>Hospitalisation</c:v>
                </c:pt>
                <c:pt idx="2">
                  <c:v>Autres traitements médicaux (Kiné, addictologie…)</c:v>
                </c:pt>
                <c:pt idx="3">
                  <c:v>Rééducation cognitive (orthophonie, ergothérapie, neuropsycho…)</c:v>
                </c:pt>
              </c:strCache>
            </c:strRef>
          </c:cat>
          <c:val>
            <c:numRef>
              <c:f>A!$F$46:$F$49</c:f>
              <c:numCache>
                <c:formatCode>#,##0</c:formatCode>
                <c:ptCount val="4"/>
                <c:pt idx="0">
                  <c:v>77</c:v>
                </c:pt>
                <c:pt idx="1">
                  <c:v>20</c:v>
                </c:pt>
                <c:pt idx="2">
                  <c:v>20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26-4173-AA4F-D981C5CCFE05}"/>
            </c:ext>
          </c:extLst>
        </c:ser>
        <c:ser>
          <c:idx val="1"/>
          <c:order val="1"/>
          <c:tx>
            <c:strRef>
              <c:f>A!$G$44:$G$45</c:f>
              <c:strCache>
                <c:ptCount val="2"/>
                <c:pt idx="0">
                  <c:v>Préconisations relatives aux soins UEROS</c:v>
                </c:pt>
                <c:pt idx="1">
                  <c:v>Nombre de précos</c:v>
                </c:pt>
              </c:strCache>
            </c:strRef>
          </c:tx>
          <c:invertIfNegative val="0"/>
          <c:cat>
            <c:strRef>
              <c:f>A!$E$46:$E$49</c:f>
              <c:strCache>
                <c:ptCount val="4"/>
                <c:pt idx="0">
                  <c:v>Soins psychologiques ou psychiatriques</c:v>
                </c:pt>
                <c:pt idx="1">
                  <c:v>Hospitalisation</c:v>
                </c:pt>
                <c:pt idx="2">
                  <c:v>Autres traitements médicaux (Kiné, addictologie…)</c:v>
                </c:pt>
                <c:pt idx="3">
                  <c:v>Rééducation cognitive (orthophonie, ergothérapie, neuropsycho…)</c:v>
                </c:pt>
              </c:strCache>
            </c:strRef>
          </c:cat>
          <c:val>
            <c:numRef>
              <c:f>A!$G$46:$G$49</c:f>
              <c:numCache>
                <c:formatCode>0.00%</c:formatCode>
                <c:ptCount val="4"/>
                <c:pt idx="0">
                  <c:v>0.5968992248062015</c:v>
                </c:pt>
                <c:pt idx="1">
                  <c:v>0.15503875968992248</c:v>
                </c:pt>
                <c:pt idx="2">
                  <c:v>0.15503875968992248</c:v>
                </c:pt>
                <c:pt idx="3">
                  <c:v>9.3023255813953487E-2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D7-4838-9DFC-FCE85F6218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41357952"/>
        <c:axId val="241359488"/>
      </c:barChart>
      <c:catAx>
        <c:axId val="2413579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41359488"/>
        <c:crosses val="autoZero"/>
        <c:auto val="1"/>
        <c:lblAlgn val="ctr"/>
        <c:lblOffset val="100"/>
        <c:noMultiLvlLbl val="0"/>
      </c:catAx>
      <c:valAx>
        <c:axId val="241359488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241357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0.21209</cdr:x>
      <cdr:y>0.0203</cdr:y>
    </cdr:from>
    <cdr:to>
      <cdr:x>0.75958</cdr:x>
      <cdr:y>0.09133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2162175" y="133350"/>
          <a:ext cx="5581650" cy="46672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/>
        </a:solidFill>
      </cdr:spPr>
      <cdr:txBody>
        <a:bodyPr xmlns:a="http://schemas.openxmlformats.org/drawingml/2006/main" vertOverflow="clip" wrap="none" rtlCol="0" anchor="ctr"/>
        <a:lstStyle xmlns:a="http://schemas.openxmlformats.org/drawingml/2006/main"/>
        <a:p xmlns:a="http://schemas.openxmlformats.org/drawingml/2006/main">
          <a:pPr algn="ctr"/>
          <a:r>
            <a:rPr lang="fr-FR" sz="1600" dirty="0"/>
            <a:t>UEROS : Préconisations d'orientations Professionnelles</a:t>
          </a:r>
        </a:p>
      </cdr:txBody>
    </cdr:sp>
  </cdr:relSizeAnchor>
  <cdr:relSizeAnchor xmlns:cdr="http://schemas.openxmlformats.org/drawingml/2006/chartDrawing">
    <cdr:from>
      <cdr:x>0.51414</cdr:x>
      <cdr:y>0.1252</cdr:y>
    </cdr:from>
    <cdr:to>
      <cdr:x>0.69534</cdr:x>
      <cdr:y>0.16311</cdr:y>
    </cdr:to>
    <cdr:sp macro="" textlink="">
      <cdr:nvSpPr>
        <cdr:cNvPr id="3" name="ZoneTexte 2"/>
        <cdr:cNvSpPr txBox="1"/>
      </cdr:nvSpPr>
      <cdr:spPr>
        <a:xfrm xmlns:a="http://schemas.openxmlformats.org/drawingml/2006/main">
          <a:off x="5235129" y="817824"/>
          <a:ext cx="1845019" cy="24763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fr-FR" sz="1100" dirty="0"/>
            <a:t>99 personnes concernées</a:t>
          </a:r>
        </a:p>
      </cdr:txBody>
    </cdr:sp>
  </cdr:relSizeAnchor>
  <cdr:relSizeAnchor xmlns:cdr="http://schemas.openxmlformats.org/drawingml/2006/chartDrawing">
    <cdr:from>
      <cdr:x>0.51414</cdr:x>
      <cdr:y>0.20236</cdr:y>
    </cdr:from>
    <cdr:to>
      <cdr:x>0.58702</cdr:x>
      <cdr:y>0.2357</cdr:y>
    </cdr:to>
    <cdr:sp macro="" textlink="">
      <cdr:nvSpPr>
        <cdr:cNvPr id="5" name="ZoneTexte 1"/>
        <cdr:cNvSpPr txBox="1"/>
      </cdr:nvSpPr>
      <cdr:spPr>
        <a:xfrm xmlns:a="http://schemas.openxmlformats.org/drawingml/2006/main">
          <a:off x="5235129" y="1321880"/>
          <a:ext cx="742080" cy="21778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100" dirty="0">
              <a:latin typeface="Arial" panose="020B0604020202020204" pitchFamily="34" charset="0"/>
              <a:cs typeface="Arial" panose="020B0604020202020204" pitchFamily="34" charset="0"/>
            </a:rPr>
            <a:t>89</a:t>
          </a:r>
        </a:p>
      </cdr:txBody>
    </cdr:sp>
  </cdr:relSizeAnchor>
  <cdr:relSizeAnchor xmlns:cdr="http://schemas.openxmlformats.org/drawingml/2006/chartDrawing">
    <cdr:from>
      <cdr:x>0.51414</cdr:x>
      <cdr:y>0.29055</cdr:y>
    </cdr:from>
    <cdr:to>
      <cdr:x>0.58702</cdr:x>
      <cdr:y>0.32389</cdr:y>
    </cdr:to>
    <cdr:sp macro="" textlink="">
      <cdr:nvSpPr>
        <cdr:cNvPr id="8" name="ZoneTexte 1"/>
        <cdr:cNvSpPr txBox="1"/>
      </cdr:nvSpPr>
      <cdr:spPr>
        <a:xfrm xmlns:a="http://schemas.openxmlformats.org/drawingml/2006/main">
          <a:off x="5235129" y="1897944"/>
          <a:ext cx="742080" cy="21778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100" dirty="0">
              <a:latin typeface="Arial" panose="020B0604020202020204" pitchFamily="34" charset="0"/>
              <a:cs typeface="Arial" panose="020B0604020202020204" pitchFamily="34" charset="0"/>
            </a:rPr>
            <a:t>40</a:t>
          </a:r>
        </a:p>
      </cdr:txBody>
    </cdr:sp>
  </cdr:relSizeAnchor>
  <cdr:relSizeAnchor xmlns:cdr="http://schemas.openxmlformats.org/drawingml/2006/chartDrawing">
    <cdr:from>
      <cdr:x>0.51414</cdr:x>
      <cdr:y>0.36772</cdr:y>
    </cdr:from>
    <cdr:to>
      <cdr:x>0.58702</cdr:x>
      <cdr:y>0.40106</cdr:y>
    </cdr:to>
    <cdr:sp macro="" textlink="">
      <cdr:nvSpPr>
        <cdr:cNvPr id="10" name="ZoneTexte 1"/>
        <cdr:cNvSpPr txBox="1"/>
      </cdr:nvSpPr>
      <cdr:spPr>
        <a:xfrm xmlns:a="http://schemas.openxmlformats.org/drawingml/2006/main">
          <a:off x="5235129" y="2402000"/>
          <a:ext cx="742080" cy="21778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100" dirty="0">
              <a:latin typeface="Arial" panose="020B0604020202020204" pitchFamily="34" charset="0"/>
              <a:cs typeface="Arial" panose="020B0604020202020204" pitchFamily="34" charset="0"/>
            </a:rPr>
            <a:t>23</a:t>
          </a:r>
        </a:p>
      </cdr:txBody>
    </cdr:sp>
  </cdr:relSizeAnchor>
  <cdr:relSizeAnchor xmlns:cdr="http://schemas.openxmlformats.org/drawingml/2006/chartDrawing">
    <cdr:from>
      <cdr:x>0.51414</cdr:x>
      <cdr:y>0.45591</cdr:y>
    </cdr:from>
    <cdr:to>
      <cdr:x>0.58702</cdr:x>
      <cdr:y>0.48925</cdr:y>
    </cdr:to>
    <cdr:sp macro="" textlink="">
      <cdr:nvSpPr>
        <cdr:cNvPr id="13" name="ZoneTexte 1">
          <a:extLst xmlns:a="http://schemas.openxmlformats.org/drawingml/2006/main">
            <a:ext uri="{FF2B5EF4-FFF2-40B4-BE49-F238E27FC236}">
              <a16:creationId xmlns:a16="http://schemas.microsoft.com/office/drawing/2014/main" id="{0CA4EAAC-CF4D-45F2-9386-F6CAC0CC06F1}"/>
            </a:ext>
          </a:extLst>
        </cdr:cNvPr>
        <cdr:cNvSpPr txBox="1"/>
      </cdr:nvSpPr>
      <cdr:spPr>
        <a:xfrm xmlns:a="http://schemas.openxmlformats.org/drawingml/2006/main">
          <a:off x="5235129" y="2978064"/>
          <a:ext cx="742080" cy="21778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100" dirty="0">
              <a:latin typeface="Arial" panose="020B0604020202020204" pitchFamily="34" charset="0"/>
              <a:cs typeface="Arial" panose="020B0604020202020204" pitchFamily="34" charset="0"/>
            </a:rPr>
            <a:t>22</a:t>
          </a:r>
        </a:p>
      </cdr:txBody>
    </cdr:sp>
  </cdr:relSizeAnchor>
  <cdr:relSizeAnchor xmlns:cdr="http://schemas.openxmlformats.org/drawingml/2006/chartDrawing">
    <cdr:from>
      <cdr:x>0.51414</cdr:x>
      <cdr:y>0.53307</cdr:y>
    </cdr:from>
    <cdr:to>
      <cdr:x>0.58702</cdr:x>
      <cdr:y>0.56641</cdr:y>
    </cdr:to>
    <cdr:sp macro="" textlink="">
      <cdr:nvSpPr>
        <cdr:cNvPr id="9" name="ZoneTexte 1"/>
        <cdr:cNvSpPr txBox="1"/>
      </cdr:nvSpPr>
      <cdr:spPr>
        <a:xfrm xmlns:a="http://schemas.openxmlformats.org/drawingml/2006/main">
          <a:off x="5235129" y="3482120"/>
          <a:ext cx="742080" cy="21778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100" dirty="0">
              <a:latin typeface="Arial" panose="020B0604020202020204" pitchFamily="34" charset="0"/>
              <a:cs typeface="Arial" panose="020B0604020202020204" pitchFamily="34" charset="0"/>
            </a:rPr>
            <a:t>21</a:t>
          </a:r>
        </a:p>
      </cdr:txBody>
    </cdr:sp>
  </cdr:relSizeAnchor>
  <cdr:relSizeAnchor xmlns:cdr="http://schemas.openxmlformats.org/drawingml/2006/chartDrawing">
    <cdr:from>
      <cdr:x>0.51414</cdr:x>
      <cdr:y>0.62126</cdr:y>
    </cdr:from>
    <cdr:to>
      <cdr:x>0.58702</cdr:x>
      <cdr:y>0.6546</cdr:y>
    </cdr:to>
    <cdr:sp macro="" textlink="">
      <cdr:nvSpPr>
        <cdr:cNvPr id="14" name="ZoneTexte 1">
          <a:extLst xmlns:a="http://schemas.openxmlformats.org/drawingml/2006/main">
            <a:ext uri="{FF2B5EF4-FFF2-40B4-BE49-F238E27FC236}">
              <a16:creationId xmlns:a16="http://schemas.microsoft.com/office/drawing/2014/main" id="{0CA4EAAC-CF4D-45F2-9386-F6CAC0CC06F1}"/>
            </a:ext>
          </a:extLst>
        </cdr:cNvPr>
        <cdr:cNvSpPr txBox="1"/>
      </cdr:nvSpPr>
      <cdr:spPr>
        <a:xfrm xmlns:a="http://schemas.openxmlformats.org/drawingml/2006/main">
          <a:off x="5235129" y="4058184"/>
          <a:ext cx="742080" cy="21778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100" dirty="0">
              <a:latin typeface="Arial" panose="020B0604020202020204" pitchFamily="34" charset="0"/>
              <a:cs typeface="Arial" panose="020B0604020202020204" pitchFamily="34" charset="0"/>
            </a:rPr>
            <a:t>18</a:t>
          </a:r>
        </a:p>
      </cdr:txBody>
    </cdr:sp>
  </cdr:relSizeAnchor>
  <cdr:relSizeAnchor xmlns:cdr="http://schemas.openxmlformats.org/drawingml/2006/chartDrawing">
    <cdr:from>
      <cdr:x>0.51414</cdr:x>
      <cdr:y>0.69842</cdr:y>
    </cdr:from>
    <cdr:to>
      <cdr:x>0.58702</cdr:x>
      <cdr:y>0.73176</cdr:y>
    </cdr:to>
    <cdr:sp macro="" textlink="">
      <cdr:nvSpPr>
        <cdr:cNvPr id="11" name="ZoneTexte 1"/>
        <cdr:cNvSpPr txBox="1"/>
      </cdr:nvSpPr>
      <cdr:spPr>
        <a:xfrm xmlns:a="http://schemas.openxmlformats.org/drawingml/2006/main">
          <a:off x="5235129" y="4562240"/>
          <a:ext cx="742080" cy="21778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100" dirty="0">
              <a:latin typeface="Arial" panose="020B0604020202020204" pitchFamily="34" charset="0"/>
              <a:cs typeface="Arial" panose="020B0604020202020204" pitchFamily="34" charset="0"/>
            </a:rPr>
            <a:t>4</a:t>
          </a:r>
        </a:p>
      </cdr:txBody>
    </cdr:sp>
  </cdr:relSizeAnchor>
  <cdr:relSizeAnchor xmlns:cdr="http://schemas.openxmlformats.org/drawingml/2006/chartDrawing">
    <cdr:from>
      <cdr:x>0.51414</cdr:x>
      <cdr:y>0.78661</cdr:y>
    </cdr:from>
    <cdr:to>
      <cdr:x>0.58702</cdr:x>
      <cdr:y>0.81995</cdr:y>
    </cdr:to>
    <cdr:sp macro="" textlink="">
      <cdr:nvSpPr>
        <cdr:cNvPr id="15" name="ZoneTexte 1">
          <a:extLst xmlns:a="http://schemas.openxmlformats.org/drawingml/2006/main">
            <a:ext uri="{FF2B5EF4-FFF2-40B4-BE49-F238E27FC236}">
              <a16:creationId xmlns:a16="http://schemas.microsoft.com/office/drawing/2014/main" id="{0CA4EAAC-CF4D-45F2-9386-F6CAC0CC06F1}"/>
            </a:ext>
          </a:extLst>
        </cdr:cNvPr>
        <cdr:cNvSpPr txBox="1"/>
      </cdr:nvSpPr>
      <cdr:spPr>
        <a:xfrm xmlns:a="http://schemas.openxmlformats.org/drawingml/2006/main">
          <a:off x="5235129" y="5138304"/>
          <a:ext cx="742080" cy="21778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100" dirty="0">
              <a:latin typeface="Arial" panose="020B0604020202020204" pitchFamily="34" charset="0"/>
              <a:cs typeface="Arial" panose="020B0604020202020204" pitchFamily="34" charset="0"/>
            </a:rPr>
            <a:t>2</a:t>
          </a:r>
        </a:p>
        <a:p xmlns:a="http://schemas.openxmlformats.org/drawingml/2006/main">
          <a:endParaRPr lang="fr-FR" sz="11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0.51414</cdr:x>
      <cdr:y>0.8748</cdr:y>
    </cdr:from>
    <cdr:to>
      <cdr:x>0.58702</cdr:x>
      <cdr:y>0.90814</cdr:y>
    </cdr:to>
    <cdr:sp macro="" textlink="">
      <cdr:nvSpPr>
        <cdr:cNvPr id="12" name="ZoneTexte 1"/>
        <cdr:cNvSpPr txBox="1"/>
      </cdr:nvSpPr>
      <cdr:spPr>
        <a:xfrm xmlns:a="http://schemas.openxmlformats.org/drawingml/2006/main">
          <a:off x="5235129" y="5714368"/>
          <a:ext cx="742080" cy="21778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100" dirty="0">
              <a:latin typeface="Arial" panose="020B0604020202020204" pitchFamily="34" charset="0"/>
              <a:cs typeface="Arial" panose="020B0604020202020204" pitchFamily="34" charset="0"/>
            </a:rPr>
            <a:t>0</a:t>
          </a:r>
        </a:p>
        <a:p xmlns:a="http://schemas.openxmlformats.org/drawingml/2006/main">
          <a:endParaRPr lang="fr-FR" sz="11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0.45437</cdr:x>
      <cdr:y>0.141</cdr:y>
    </cdr:from>
    <cdr:to>
      <cdr:x>0.67783</cdr:x>
      <cdr:y>0.19026</cdr:y>
    </cdr:to>
    <cdr:sp macro="" textlink="">
      <cdr:nvSpPr>
        <cdr:cNvPr id="3" name="ZoneTexte 1"/>
        <cdr:cNvSpPr txBox="1"/>
      </cdr:nvSpPr>
      <cdr:spPr>
        <a:xfrm xmlns:a="http://schemas.openxmlformats.org/drawingml/2006/main">
          <a:off x="4392488" y="936104"/>
          <a:ext cx="2160240" cy="32700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100" dirty="0">
              <a:latin typeface="Arial" panose="020B0604020202020204" pitchFamily="34" charset="0"/>
              <a:cs typeface="Arial" panose="020B0604020202020204" pitchFamily="34" charset="0"/>
            </a:rPr>
            <a:t>145 personnes concernées</a:t>
          </a:r>
        </a:p>
      </cdr:txBody>
    </cdr:sp>
  </cdr:relSizeAnchor>
  <cdr:relSizeAnchor xmlns:cdr="http://schemas.openxmlformats.org/drawingml/2006/chartDrawing">
    <cdr:from>
      <cdr:x>0.28212</cdr:x>
      <cdr:y>0.03061</cdr:y>
    </cdr:from>
    <cdr:to>
      <cdr:x>0.8595</cdr:x>
      <cdr:y>0.10091</cdr:y>
    </cdr:to>
    <cdr:sp macro="" textlink="">
      <cdr:nvSpPr>
        <cdr:cNvPr id="5" name="ZoneTexte 1"/>
        <cdr:cNvSpPr txBox="1"/>
      </cdr:nvSpPr>
      <cdr:spPr>
        <a:xfrm xmlns:a="http://schemas.openxmlformats.org/drawingml/2006/main">
          <a:off x="2727325" y="203200"/>
          <a:ext cx="5581650" cy="466725"/>
        </a:xfrm>
        <a:prstGeom xmlns:a="http://schemas.openxmlformats.org/drawingml/2006/main" prst="rect">
          <a:avLst/>
        </a:prstGeom>
        <a:solidFill xmlns:a="http://schemas.openxmlformats.org/drawingml/2006/main">
          <a:srgbClr val="BBE0E3"/>
        </a:solidFill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1600" dirty="0"/>
            <a:t>UEROS : Préconisations d'orientations Sociales</a:t>
          </a:r>
        </a:p>
      </cdr:txBody>
    </cdr:sp>
  </cdr:relSizeAnchor>
  <cdr:relSizeAnchor xmlns:cdr="http://schemas.openxmlformats.org/drawingml/2006/chartDrawing">
    <cdr:from>
      <cdr:x>0.45529</cdr:x>
      <cdr:y>0.41216</cdr:y>
    </cdr:from>
    <cdr:to>
      <cdr:x>0.51488</cdr:x>
      <cdr:y>0.46142</cdr:y>
    </cdr:to>
    <cdr:sp macro="" textlink="">
      <cdr:nvSpPr>
        <cdr:cNvPr id="4" name="ZoneTexte 1"/>
        <cdr:cNvSpPr txBox="1"/>
      </cdr:nvSpPr>
      <cdr:spPr>
        <a:xfrm xmlns:a="http://schemas.openxmlformats.org/drawingml/2006/main">
          <a:off x="4401371" y="2736304"/>
          <a:ext cx="576064" cy="32700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fr-FR"/>
          </a:defPPr>
          <a:lvl1pPr algn="l" rtl="0" fontAlgn="base">
            <a:spcBef>
              <a:spcPct val="0"/>
            </a:spcBef>
            <a:spcAft>
              <a:spcPct val="0"/>
            </a:spcAft>
            <a:defRPr sz="21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21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21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21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21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5pPr>
          <a:lvl6pPr marL="2286000" algn="l" defTabSz="914400" rtl="0" eaLnBrk="1" latinLnBrk="0" hangingPunct="1">
            <a:defRPr sz="21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6pPr>
          <a:lvl7pPr marL="2743200" algn="l" defTabSz="914400" rtl="0" eaLnBrk="1" latinLnBrk="0" hangingPunct="1">
            <a:defRPr sz="21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7pPr>
          <a:lvl8pPr marL="3200400" algn="l" defTabSz="914400" rtl="0" eaLnBrk="1" latinLnBrk="0" hangingPunct="1">
            <a:defRPr sz="21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8pPr>
          <a:lvl9pPr marL="3657600" algn="l" defTabSz="914400" rtl="0" eaLnBrk="1" latinLnBrk="0" hangingPunct="1">
            <a:defRPr sz="21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9pPr>
        </a:lstStyle>
        <a:p xmlns:a="http://schemas.openxmlformats.org/drawingml/2006/main">
          <a:r>
            <a:rPr lang="fr-FR" sz="1100" dirty="0">
              <a:latin typeface="Arial" panose="020B0604020202020204" pitchFamily="34" charset="0"/>
              <a:cs typeface="Arial" panose="020B0604020202020204" pitchFamily="34" charset="0"/>
            </a:rPr>
            <a:t>10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0.4238</cdr:x>
      <cdr:y>0.13276</cdr:y>
    </cdr:from>
    <cdr:to>
      <cdr:x>0.64876</cdr:x>
      <cdr:y>0.18693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4341059" y="536886"/>
          <a:ext cx="2304320" cy="21907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1100" dirty="0">
              <a:latin typeface="Arial" panose="020B0604020202020204" pitchFamily="34" charset="0"/>
              <a:cs typeface="Arial" panose="020B0604020202020204" pitchFamily="34" charset="0"/>
            </a:rPr>
            <a:t>77 personnes concernées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AA5BC-2792-451B-AF91-EA85A38EAAE0}" type="datetimeFigureOut">
              <a:rPr lang="fr-FR" smtClean="0"/>
              <a:pPr/>
              <a:t>09/06/2021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37ECD-40BF-40FB-8C18-622E4CE5F16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774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01688" y="2349500"/>
            <a:ext cx="9090025" cy="1620838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03375" y="4284663"/>
            <a:ext cx="7486650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589AD1-DE04-486A-8EF4-13CBB5F497B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10723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156DF4-4E13-4357-8746-06629CDD119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1455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53350" y="303213"/>
            <a:ext cx="2405063" cy="6451600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4988" y="303213"/>
            <a:ext cx="7065962" cy="64516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206AEF-5192-43AA-9A19-09B7E7B5A8B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88035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9AE35F-C240-4660-92A2-09D4BF7F4BC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188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9002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90025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546362-9CFF-4519-86CB-87A61A1840E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20484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34988" y="1763713"/>
            <a:ext cx="4735512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22900" y="1763713"/>
            <a:ext cx="4735513" cy="499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2C274F-85DE-41D7-871D-0CDA41B7E46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28392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32425" y="1692275"/>
            <a:ext cx="472598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32425" y="2397125"/>
            <a:ext cx="4725988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25B47C-EBC8-4630-8ADB-D2CF42CABEC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73722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20FA88-39BF-4A3A-9BA8-057594B7D1D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7507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E2FDE-F8A4-4BBD-B248-17A0B0762BA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42902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81475" y="301625"/>
            <a:ext cx="5976938" cy="6453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33081-52EC-4B38-B9E1-DADB016DA85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7146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95500" y="5292725"/>
            <a:ext cx="64166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6675" cy="45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6675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77126E-CFCB-4575-B114-7CB7CDAE1A4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36412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4988" y="303213"/>
            <a:ext cx="96234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4988" y="1763713"/>
            <a:ext cx="962342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4988" y="6884988"/>
            <a:ext cx="2495550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2838" y="6884988"/>
            <a:ext cx="3387725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2863" y="6884988"/>
            <a:ext cx="2495550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>
            <a:lvl1pPr algn="r">
              <a:defRPr sz="1600"/>
            </a:lvl1pPr>
          </a:lstStyle>
          <a:p>
            <a:fld id="{5B929600-4EA9-4733-80C2-C2430F0B9278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29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429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2pPr>
      <a:lvl3pPr algn="ctr" defTabSz="10429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3pPr>
      <a:lvl4pPr algn="ctr" defTabSz="10429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4pPr>
      <a:lvl5pPr algn="ctr" defTabSz="10429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5pPr>
      <a:lvl6pPr marL="457200" algn="ctr" defTabSz="104298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6pPr>
      <a:lvl7pPr marL="914400" algn="ctr" defTabSz="104298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7pPr>
      <a:lvl8pPr marL="1371600" algn="ctr" defTabSz="104298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8pPr>
      <a:lvl9pPr marL="1828800" algn="ctr" defTabSz="1042988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90525" indent="-390525" algn="l" defTabSz="1042988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847725" indent="-325438" algn="l" defTabSz="1042988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  <a:cs typeface="+mn-cs"/>
        </a:defRPr>
      </a:lvl2pPr>
      <a:lvl3pPr marL="1303338" indent="-260350" algn="l" defTabSz="1042988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cs typeface="+mn-cs"/>
        </a:defRPr>
      </a:lvl3pPr>
      <a:lvl4pPr marL="1825625" indent="-260350" algn="l" defTabSz="1042988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  <a:cs typeface="+mn-cs"/>
        </a:defRPr>
      </a:lvl4pPr>
      <a:lvl5pPr marL="2346325" indent="-260350" algn="l" defTabSz="104298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cs typeface="+mn-cs"/>
        </a:defRPr>
      </a:lvl5pPr>
      <a:lvl6pPr marL="2803525" indent="-260350" algn="l" defTabSz="1042988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cs typeface="+mn-cs"/>
        </a:defRPr>
      </a:lvl6pPr>
      <a:lvl7pPr marL="3260725" indent="-260350" algn="l" defTabSz="1042988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cs typeface="+mn-cs"/>
        </a:defRPr>
      </a:lvl7pPr>
      <a:lvl8pPr marL="3717925" indent="-260350" algn="l" defTabSz="1042988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cs typeface="+mn-cs"/>
        </a:defRPr>
      </a:lvl8pPr>
      <a:lvl9pPr marL="4175125" indent="-260350" algn="l" defTabSz="1042988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4.xml"/><Relationship Id="rId4" Type="http://schemas.openxmlformats.org/officeDocument/2006/relationships/chart" Target="../charts/chart4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4.xml"/><Relationship Id="rId2" Type="http://schemas.openxmlformats.org/officeDocument/2006/relationships/chart" Target="../charts/chart5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7.xml"/><Relationship Id="rId2" Type="http://schemas.openxmlformats.org/officeDocument/2006/relationships/chart" Target="../charts/chart5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0.xml"/><Relationship Id="rId2" Type="http://schemas.openxmlformats.org/officeDocument/2006/relationships/chart" Target="../charts/chart5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922338"/>
            <a:ext cx="10603284" cy="1587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757633" y="2412479"/>
            <a:ext cx="7263862" cy="232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>
            <a:lvl1pPr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3600" dirty="0"/>
              <a:t>Observatoire 2021 </a:t>
            </a:r>
          </a:p>
          <a:p>
            <a:pPr algn="ctr" eaLnBrk="1" hangingPunct="1"/>
            <a:r>
              <a:rPr lang="fr-FR" altLang="fr-FR" sz="3600" dirty="0"/>
              <a:t>de la réadaptation professionnelle </a:t>
            </a:r>
          </a:p>
          <a:p>
            <a:pPr algn="ctr" eaLnBrk="1" hangingPunct="1"/>
            <a:endParaRPr lang="fr-FR" altLang="fr-FR" sz="3600" dirty="0"/>
          </a:p>
          <a:p>
            <a:pPr algn="ctr" eaLnBrk="1" hangingPunct="1"/>
            <a:r>
              <a:rPr lang="fr-FR" altLang="fr-FR" sz="3600" dirty="0"/>
              <a:t>Bilan national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93688" y="668338"/>
            <a:ext cx="6316488" cy="59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>
            <a:lvl1pPr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200" dirty="0"/>
              <a:t>UEROS : types de préconisations</a:t>
            </a:r>
          </a:p>
        </p:txBody>
      </p:sp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8129939"/>
              </p:ext>
            </p:extLst>
          </p:nvPr>
        </p:nvGraphicFramePr>
        <p:xfrm>
          <a:off x="2106340" y="1548383"/>
          <a:ext cx="6220345" cy="4779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11767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3553996"/>
              </p:ext>
            </p:extLst>
          </p:nvPr>
        </p:nvGraphicFramePr>
        <p:xfrm>
          <a:off x="255587" y="514535"/>
          <a:ext cx="10182225" cy="6532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2730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1362058"/>
              </p:ext>
            </p:extLst>
          </p:nvPr>
        </p:nvGraphicFramePr>
        <p:xfrm>
          <a:off x="306140" y="468263"/>
          <a:ext cx="9667179" cy="6638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ZoneTexte 1"/>
          <p:cNvSpPr txBox="1"/>
          <p:nvPr/>
        </p:nvSpPr>
        <p:spPr>
          <a:xfrm>
            <a:off x="4707511" y="2340471"/>
            <a:ext cx="576064" cy="327009"/>
          </a:xfrm>
          <a:prstGeom prst="rect">
            <a:avLst/>
          </a:prstGeom>
          <a:noFill/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9" name="ZoneTexte 1"/>
          <p:cNvSpPr txBox="1"/>
          <p:nvPr/>
        </p:nvSpPr>
        <p:spPr>
          <a:xfrm>
            <a:off x="4707511" y="4140671"/>
            <a:ext cx="576064" cy="327009"/>
          </a:xfrm>
          <a:prstGeom prst="rect">
            <a:avLst/>
          </a:prstGeom>
          <a:noFill/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0" name="ZoneTexte 1"/>
          <p:cNvSpPr txBox="1"/>
          <p:nvPr/>
        </p:nvSpPr>
        <p:spPr>
          <a:xfrm>
            <a:off x="4683980" y="5076775"/>
            <a:ext cx="576064" cy="327009"/>
          </a:xfrm>
          <a:prstGeom prst="rect">
            <a:avLst/>
          </a:prstGeom>
          <a:noFill/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" name="ZoneTexte 1"/>
          <p:cNvSpPr txBox="1"/>
          <p:nvPr/>
        </p:nvSpPr>
        <p:spPr>
          <a:xfrm>
            <a:off x="4707511" y="5940871"/>
            <a:ext cx="576064" cy="327009"/>
          </a:xfrm>
          <a:prstGeom prst="rect">
            <a:avLst/>
          </a:prstGeom>
          <a:noFill/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72362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2883487"/>
              </p:ext>
            </p:extLst>
          </p:nvPr>
        </p:nvGraphicFramePr>
        <p:xfrm>
          <a:off x="225078" y="1758561"/>
          <a:ext cx="10243244" cy="4044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ZoneTexte 1"/>
          <p:cNvSpPr txBox="1"/>
          <p:nvPr/>
        </p:nvSpPr>
        <p:spPr>
          <a:xfrm>
            <a:off x="2555882" y="540271"/>
            <a:ext cx="5581635" cy="466717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UEROS : Préconisations relatives aux soins</a:t>
            </a:r>
          </a:p>
        </p:txBody>
      </p:sp>
      <p:sp>
        <p:nvSpPr>
          <p:cNvPr id="13" name="ZoneTexte 1"/>
          <p:cNvSpPr txBox="1"/>
          <p:nvPr/>
        </p:nvSpPr>
        <p:spPr>
          <a:xfrm>
            <a:off x="4535520" y="3127858"/>
            <a:ext cx="423477" cy="219076"/>
          </a:xfrm>
          <a:prstGeom prst="rect">
            <a:avLst/>
          </a:prstGeom>
          <a:noFill/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4" name="ZoneTexte 1"/>
          <p:cNvSpPr txBox="1"/>
          <p:nvPr/>
        </p:nvSpPr>
        <p:spPr>
          <a:xfrm>
            <a:off x="4535520" y="3960271"/>
            <a:ext cx="374340" cy="219076"/>
          </a:xfrm>
          <a:prstGeom prst="rect">
            <a:avLst/>
          </a:prstGeom>
          <a:noFill/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5" name="ZoneTexte 1"/>
          <p:cNvSpPr txBox="1"/>
          <p:nvPr/>
        </p:nvSpPr>
        <p:spPr>
          <a:xfrm>
            <a:off x="4538385" y="4821382"/>
            <a:ext cx="371475" cy="258445"/>
          </a:xfrm>
          <a:prstGeom prst="rect">
            <a:avLst/>
          </a:prstGeom>
          <a:noFill/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756627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2057755"/>
              </p:ext>
            </p:extLst>
          </p:nvPr>
        </p:nvGraphicFramePr>
        <p:xfrm>
          <a:off x="738188" y="1476375"/>
          <a:ext cx="9254801" cy="5099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oneTexte 1"/>
          <p:cNvSpPr txBox="1"/>
          <p:nvPr/>
        </p:nvSpPr>
        <p:spPr>
          <a:xfrm>
            <a:off x="2555882" y="540271"/>
            <a:ext cx="5581635" cy="466717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UEROS : les sept premières préconisations</a:t>
            </a:r>
          </a:p>
        </p:txBody>
      </p:sp>
    </p:spTree>
    <p:extLst>
      <p:ext uri="{BB962C8B-B14F-4D97-AF65-F5344CB8AC3E}">
        <p14:creationId xmlns:p14="http://schemas.microsoft.com/office/powerpoint/2010/main" val="4155958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1"/>
          <p:cNvSpPr txBox="1"/>
          <p:nvPr/>
        </p:nvSpPr>
        <p:spPr>
          <a:xfrm>
            <a:off x="2555882" y="540271"/>
            <a:ext cx="5581635" cy="466717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UEROS : Prestations en amont de stage (1 / 2)</a:t>
            </a:r>
          </a:p>
        </p:txBody>
      </p:sp>
      <p:sp>
        <p:nvSpPr>
          <p:cNvPr id="7" name="ZoneTexte 1"/>
          <p:cNvSpPr txBox="1"/>
          <p:nvPr/>
        </p:nvSpPr>
        <p:spPr>
          <a:xfrm>
            <a:off x="3436598" y="1376295"/>
            <a:ext cx="3627655" cy="360040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dirty="0"/>
              <a:t>Fonction d’information et d’orientation des publics</a:t>
            </a:r>
          </a:p>
        </p:txBody>
      </p:sp>
      <p:sp>
        <p:nvSpPr>
          <p:cNvPr id="11" name="ZoneTexte 1"/>
          <p:cNvSpPr txBox="1"/>
          <p:nvPr/>
        </p:nvSpPr>
        <p:spPr>
          <a:xfrm>
            <a:off x="4377581" y="1988627"/>
            <a:ext cx="1745687" cy="21602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/>
              <a:t>25 établissements sur 30</a:t>
            </a:r>
          </a:p>
        </p:txBody>
      </p:sp>
      <p:sp>
        <p:nvSpPr>
          <p:cNvPr id="16" name="ZoneTexte 1"/>
          <p:cNvSpPr txBox="1"/>
          <p:nvPr/>
        </p:nvSpPr>
        <p:spPr>
          <a:xfrm>
            <a:off x="4343135" y="2556495"/>
            <a:ext cx="495672" cy="21602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/>
              <a:t>24/30</a:t>
            </a:r>
          </a:p>
        </p:txBody>
      </p:sp>
      <p:sp>
        <p:nvSpPr>
          <p:cNvPr id="17" name="ZoneTexte 1"/>
          <p:cNvSpPr txBox="1"/>
          <p:nvPr/>
        </p:nvSpPr>
        <p:spPr>
          <a:xfrm>
            <a:off x="4338588" y="6012879"/>
            <a:ext cx="495672" cy="21602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/>
              <a:t>7/30</a:t>
            </a:r>
          </a:p>
        </p:txBody>
      </p:sp>
      <p:sp>
        <p:nvSpPr>
          <p:cNvPr id="18" name="ZoneTexte 1"/>
          <p:cNvSpPr txBox="1"/>
          <p:nvPr/>
        </p:nvSpPr>
        <p:spPr>
          <a:xfrm>
            <a:off x="4346972" y="3132559"/>
            <a:ext cx="495672" cy="21602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/>
              <a:t>22/30</a:t>
            </a:r>
          </a:p>
        </p:txBody>
      </p:sp>
      <p:sp>
        <p:nvSpPr>
          <p:cNvPr id="19" name="ZoneTexte 1"/>
          <p:cNvSpPr txBox="1"/>
          <p:nvPr/>
        </p:nvSpPr>
        <p:spPr>
          <a:xfrm>
            <a:off x="4346972" y="3696893"/>
            <a:ext cx="495672" cy="21602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/>
              <a:t>21/30</a:t>
            </a:r>
          </a:p>
        </p:txBody>
      </p:sp>
      <p:sp>
        <p:nvSpPr>
          <p:cNvPr id="20" name="ZoneTexte 1"/>
          <p:cNvSpPr txBox="1"/>
          <p:nvPr/>
        </p:nvSpPr>
        <p:spPr>
          <a:xfrm>
            <a:off x="4338588" y="4284687"/>
            <a:ext cx="495672" cy="21602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/>
              <a:t>18/30</a:t>
            </a:r>
          </a:p>
        </p:txBody>
      </p:sp>
      <p:sp>
        <p:nvSpPr>
          <p:cNvPr id="21" name="ZoneTexte 1"/>
          <p:cNvSpPr txBox="1"/>
          <p:nvPr/>
        </p:nvSpPr>
        <p:spPr>
          <a:xfrm>
            <a:off x="4338588" y="4860751"/>
            <a:ext cx="495672" cy="21602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/>
              <a:t>16/30</a:t>
            </a:r>
          </a:p>
        </p:txBody>
      </p:sp>
      <p:sp>
        <p:nvSpPr>
          <p:cNvPr id="22" name="ZoneTexte 1"/>
          <p:cNvSpPr txBox="1"/>
          <p:nvPr/>
        </p:nvSpPr>
        <p:spPr>
          <a:xfrm>
            <a:off x="4346972" y="5436815"/>
            <a:ext cx="495672" cy="21602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dirty="0"/>
              <a:t>16/30</a:t>
            </a:r>
          </a:p>
        </p:txBody>
      </p:sp>
      <p:graphicFrame>
        <p:nvGraphicFramePr>
          <p:cNvPr id="23" name="Graphique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0455528"/>
              </p:ext>
            </p:extLst>
          </p:nvPr>
        </p:nvGraphicFramePr>
        <p:xfrm>
          <a:off x="722516" y="1736335"/>
          <a:ext cx="9736752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48506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1"/>
          <p:cNvSpPr txBox="1"/>
          <p:nvPr/>
        </p:nvSpPr>
        <p:spPr>
          <a:xfrm>
            <a:off x="2555882" y="540271"/>
            <a:ext cx="5581635" cy="466717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UEROS : Prestations en amont de stage (2 / 2)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98228" y="1869386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22 établissements sur 30 (73,33 %) participent à la détermination de l’orientation vers l’UEROS</a:t>
            </a:r>
          </a:p>
          <a:p>
            <a:r>
              <a:rPr lang="fr-FR" sz="1600" dirty="0"/>
              <a:t>Attention : choix multiples</a:t>
            </a:r>
          </a:p>
        </p:txBody>
      </p:sp>
      <p:sp>
        <p:nvSpPr>
          <p:cNvPr id="7" name="ZoneTexte 1"/>
          <p:cNvSpPr txBox="1"/>
          <p:nvPr/>
        </p:nvSpPr>
        <p:spPr>
          <a:xfrm>
            <a:off x="3371798" y="1363061"/>
            <a:ext cx="3949801" cy="360040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dirty="0"/>
              <a:t>Aide à la détermination de l’orientation vers l’UEROS</a:t>
            </a:r>
          </a:p>
        </p:txBody>
      </p:sp>
      <p:graphicFrame>
        <p:nvGraphicFramePr>
          <p:cNvPr id="9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3388855"/>
              </p:ext>
            </p:extLst>
          </p:nvPr>
        </p:nvGraphicFramePr>
        <p:xfrm>
          <a:off x="1098228" y="2700511"/>
          <a:ext cx="8424936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5238688" y="2772519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14/22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259917" y="3564607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9/22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269898" y="4356695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8/22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269898" y="5148783"/>
            <a:ext cx="504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3/22</a:t>
            </a:r>
          </a:p>
        </p:txBody>
      </p:sp>
    </p:spTree>
    <p:extLst>
      <p:ext uri="{BB962C8B-B14F-4D97-AF65-F5344CB8AC3E}">
        <p14:creationId xmlns:p14="http://schemas.microsoft.com/office/powerpoint/2010/main" val="2213898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111297"/>
              </p:ext>
            </p:extLst>
          </p:nvPr>
        </p:nvGraphicFramePr>
        <p:xfrm>
          <a:off x="2034332" y="1836415"/>
          <a:ext cx="6264697" cy="3992214"/>
        </p:xfrm>
        <a:graphic>
          <a:graphicData uri="http://schemas.openxmlformats.org/drawingml/2006/table">
            <a:tbl>
              <a:tblPr/>
              <a:tblGrid>
                <a:gridCol w="682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5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57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065"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mettent en place une </a:t>
                      </a:r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organisation séquencée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(discontinue)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993"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103"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mettent en place des </a:t>
                      </a:r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réentraînements à temps partiel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Font des </a:t>
                      </a:r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rendez vous de suivi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(in situ, à l'extérieur ou par téléphone), soit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993"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RDV en 2020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1993">
                <a:tc>
                  <a:txBody>
                    <a:bodyPr/>
                    <a:lstStyle/>
                    <a:p>
                      <a:pPr algn="r" fontAlgn="b"/>
                      <a:endParaRPr lang="fr-FR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1993"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80 %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reçoivent</a:t>
                      </a:r>
                      <a:r>
                        <a:rPr lang="fr-FR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les familles</a:t>
                      </a:r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1993">
                <a:tc>
                  <a:txBody>
                    <a:bodyPr/>
                    <a:lstStyle/>
                    <a:p>
                      <a:pPr algn="r" fontAlgn="b"/>
                      <a:endParaRPr lang="fr-FR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1993"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884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Personnes en file active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ZoneTexte 1"/>
          <p:cNvSpPr txBox="1"/>
          <p:nvPr/>
        </p:nvSpPr>
        <p:spPr>
          <a:xfrm>
            <a:off x="2555882" y="540271"/>
            <a:ext cx="5581635" cy="466717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UEROS : Prestations spécifiques</a:t>
            </a:r>
          </a:p>
        </p:txBody>
      </p:sp>
    </p:spTree>
    <p:extLst>
      <p:ext uri="{BB962C8B-B14F-4D97-AF65-F5344CB8AC3E}">
        <p14:creationId xmlns:p14="http://schemas.microsoft.com/office/powerpoint/2010/main" val="2781586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111250" y="2271713"/>
            <a:ext cx="6755730" cy="349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DDDDDD"/>
              </a:buClr>
              <a:buFont typeface="Wingdings" panose="05000000000000000000" pitchFamily="2" charset="2"/>
              <a:buChar char="Ø"/>
            </a:pPr>
            <a:r>
              <a:rPr lang="fr-FR" altLang="fr-FR" dirty="0"/>
              <a:t> </a:t>
            </a:r>
            <a:r>
              <a:rPr lang="fr-FR" altLang="fr-FR" dirty="0">
                <a:solidFill>
                  <a:srgbClr val="DDDDDD"/>
                </a:solidFill>
              </a:rPr>
              <a:t>Moyens et résultats</a:t>
            </a:r>
          </a:p>
          <a:p>
            <a:pPr eaLnBrk="1" hangingPunct="1">
              <a:lnSpc>
                <a:spcPct val="150000"/>
              </a:lnSpc>
              <a:buClr>
                <a:srgbClr val="DDDDDD"/>
              </a:buClr>
              <a:buFont typeface="Wingdings" panose="05000000000000000000" pitchFamily="2" charset="2"/>
              <a:buChar char="Ø"/>
            </a:pPr>
            <a:r>
              <a:rPr lang="fr-FR" altLang="fr-FR" dirty="0">
                <a:solidFill>
                  <a:srgbClr val="DDDDDD"/>
                </a:solidFill>
              </a:rPr>
              <a:t> UEROS </a:t>
            </a:r>
          </a:p>
          <a:p>
            <a:pPr eaLnBrk="1" hangingPunct="1">
              <a:lnSpc>
                <a:spcPct val="150000"/>
              </a:lnSpc>
              <a:buClr>
                <a:srgbClr val="4B9BE3"/>
              </a:buClr>
              <a:buFont typeface="Wingdings" panose="05000000000000000000" pitchFamily="2" charset="2"/>
              <a:buChar char="Ø"/>
            </a:pPr>
            <a:r>
              <a:rPr lang="fr-FR" altLang="fr-FR" dirty="0"/>
              <a:t> ESPO</a:t>
            </a:r>
          </a:p>
          <a:p>
            <a:pPr eaLnBrk="1" hangingPunct="1">
              <a:lnSpc>
                <a:spcPct val="150000"/>
              </a:lnSpc>
              <a:buClr>
                <a:srgbClr val="DDDDDD"/>
              </a:buClr>
              <a:buFont typeface="Wingdings" panose="05000000000000000000" pitchFamily="2" charset="2"/>
              <a:buChar char="Ø"/>
            </a:pPr>
            <a:r>
              <a:rPr lang="fr-FR" altLang="fr-FR" dirty="0"/>
              <a:t> </a:t>
            </a:r>
            <a:r>
              <a:rPr lang="fr-FR" altLang="fr-FR" dirty="0">
                <a:solidFill>
                  <a:srgbClr val="DDDDDD"/>
                </a:solidFill>
              </a:rPr>
              <a:t>ESRP</a:t>
            </a:r>
          </a:p>
          <a:p>
            <a:pPr eaLnBrk="1" hangingPunct="1">
              <a:lnSpc>
                <a:spcPct val="150000"/>
              </a:lnSpc>
              <a:buClr>
                <a:srgbClr val="DDDDDD"/>
              </a:buClr>
              <a:buFont typeface="Wingdings" panose="05000000000000000000" pitchFamily="2" charset="2"/>
              <a:buChar char="Ø"/>
            </a:pPr>
            <a:r>
              <a:rPr lang="fr-FR" altLang="fr-FR" dirty="0">
                <a:solidFill>
                  <a:srgbClr val="DDDDDD"/>
                </a:solidFill>
              </a:rPr>
              <a:t> Pathologies principales et associées des stagiaires</a:t>
            </a:r>
          </a:p>
          <a:p>
            <a:pPr eaLnBrk="1" hangingPunct="1">
              <a:lnSpc>
                <a:spcPct val="150000"/>
              </a:lnSpc>
              <a:buClr>
                <a:srgbClr val="DDDDDD"/>
              </a:buClr>
              <a:buFont typeface="Wingdings" panose="05000000000000000000" pitchFamily="2" charset="2"/>
              <a:buChar char="Ø"/>
            </a:pPr>
            <a:r>
              <a:rPr lang="fr-FR" altLang="fr-FR" dirty="0">
                <a:solidFill>
                  <a:srgbClr val="DDDDDD"/>
                </a:solidFill>
              </a:rPr>
              <a:t> Sociologie des bénéficiaires</a:t>
            </a:r>
          </a:p>
          <a:p>
            <a:pPr eaLnBrk="1" hangingPunct="1">
              <a:lnSpc>
                <a:spcPct val="150000"/>
              </a:lnSpc>
              <a:buClr>
                <a:srgbClr val="DDDDDD"/>
              </a:buClr>
            </a:pPr>
            <a:endParaRPr lang="fr-FR" altLang="fr-FR" dirty="0">
              <a:solidFill>
                <a:srgbClr val="DDDDDD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380757" y="659568"/>
            <a:ext cx="5702537" cy="59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>
            <a:lvl1pPr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200" dirty="0"/>
              <a:t>ESPO : 34% des bénéficiaires</a:t>
            </a:r>
          </a:p>
        </p:txBody>
      </p:sp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50" y="1548383"/>
            <a:ext cx="1539619" cy="153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ésultat de recherche d'images pour &quot;homme pictogramme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708" y="1582756"/>
            <a:ext cx="1407923" cy="150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ésultat de recherche d'images pour &quot;professeur pictogramme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498" y="4333831"/>
            <a:ext cx="1505098" cy="15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ésultat de recherche d'images pour &quot;calendrier pictogramme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036" y="4333831"/>
            <a:ext cx="1532016" cy="153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80757" y="3379050"/>
            <a:ext cx="15440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56 services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838841" y="3373216"/>
            <a:ext cx="17075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1 561 places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946770" y="6156895"/>
            <a:ext cx="16321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500 salariés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227020" y="6156895"/>
            <a:ext cx="225895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197 254 journées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3652" y="1548383"/>
            <a:ext cx="1777898" cy="1363055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5130676" y="3373216"/>
            <a:ext cx="243848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4 253 bénéficiaires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859962"/>
              </p:ext>
            </p:extLst>
          </p:nvPr>
        </p:nvGraphicFramePr>
        <p:xfrm>
          <a:off x="541206" y="4494902"/>
          <a:ext cx="3305048" cy="1333500"/>
        </p:xfrm>
        <a:graphic>
          <a:graphicData uri="http://schemas.openxmlformats.org/drawingml/2006/table">
            <a:tbl>
              <a:tblPr/>
              <a:tblGrid>
                <a:gridCol w="1652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25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34%</a:t>
                      </a:r>
                    </a:p>
                  </a:txBody>
                  <a:tcPr marL="9525" marR="857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des services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9525" marR="857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des places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15%</a:t>
                      </a:r>
                    </a:p>
                  </a:txBody>
                  <a:tcPr marL="9525" marR="857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des salariés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34%</a:t>
                      </a:r>
                    </a:p>
                  </a:txBody>
                  <a:tcPr marL="9525" marR="857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des bénéficiaires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9525" marR="857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de l'activité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5601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111250" y="2271713"/>
            <a:ext cx="8520616" cy="198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>
            <a:lvl1pPr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4B9BE3"/>
              </a:buClr>
              <a:buFont typeface="Wingdings" panose="05000000000000000000" pitchFamily="2" charset="2"/>
              <a:buChar char="Ø"/>
            </a:pPr>
            <a:r>
              <a:rPr lang="fr-FR" altLang="fr-FR" dirty="0"/>
              <a:t> Bilan réalisé en mai 2021 auprès des adhérents de la FAGERH </a:t>
            </a:r>
          </a:p>
          <a:p>
            <a:pPr eaLnBrk="1" hangingPunct="1">
              <a:lnSpc>
                <a:spcPct val="150000"/>
              </a:lnSpc>
              <a:buClr>
                <a:srgbClr val="4B9BE3"/>
              </a:buClr>
            </a:pPr>
            <a:r>
              <a:rPr lang="fr-FR" altLang="fr-FR" dirty="0"/>
              <a:t> qui représentent l’ensemble de l’offre de réadaptation professionnelle </a:t>
            </a:r>
          </a:p>
          <a:p>
            <a:pPr eaLnBrk="1" hangingPunct="1">
              <a:lnSpc>
                <a:spcPct val="150000"/>
              </a:lnSpc>
              <a:buClr>
                <a:srgbClr val="4B9BE3"/>
              </a:buClr>
            </a:pPr>
            <a:endParaRPr lang="fr-FR" altLang="fr-FR" dirty="0"/>
          </a:p>
          <a:p>
            <a:pPr eaLnBrk="1" hangingPunct="1">
              <a:lnSpc>
                <a:spcPct val="150000"/>
              </a:lnSpc>
              <a:buClr>
                <a:srgbClr val="4B9BE3"/>
              </a:buClr>
              <a:buFont typeface="Wingdings" panose="05000000000000000000" pitchFamily="2" charset="2"/>
              <a:buChar char="Ø"/>
            </a:pPr>
            <a:r>
              <a:rPr lang="fr-FR" altLang="fr-FR" dirty="0"/>
              <a:t> 90 centres sur 100 ont répondu à l’enquête soit 90% de répondants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93688" y="668338"/>
            <a:ext cx="50609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>
            <a:lvl1pPr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200" dirty="0"/>
              <a:t>Représentativité de l’étude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Graphique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8865786"/>
              </p:ext>
            </p:extLst>
          </p:nvPr>
        </p:nvGraphicFramePr>
        <p:xfrm>
          <a:off x="173841" y="1188343"/>
          <a:ext cx="10513168" cy="5851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-1062012" y="2916535"/>
            <a:ext cx="1847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4986660" y="1471819"/>
            <a:ext cx="4748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36 %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4986660" y="1925293"/>
            <a:ext cx="4748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13 %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4986660" y="2340470"/>
            <a:ext cx="4395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11%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5036106" y="2793424"/>
            <a:ext cx="4395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10%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4986660" y="3256497"/>
            <a:ext cx="4042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9 %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4986660" y="3636615"/>
            <a:ext cx="4042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8 %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4986660" y="4110474"/>
            <a:ext cx="4042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5 %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4986660" y="4542521"/>
            <a:ext cx="4042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3 %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4942422" y="5004766"/>
            <a:ext cx="4042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2 %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980640" y="5406618"/>
            <a:ext cx="4042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2 %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4960348" y="5868203"/>
            <a:ext cx="4042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1 %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4995622" y="6300910"/>
            <a:ext cx="4042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1 %</a:t>
            </a:r>
          </a:p>
        </p:txBody>
      </p:sp>
      <p:sp>
        <p:nvSpPr>
          <p:cNvPr id="40" name="ZoneTexte 1"/>
          <p:cNvSpPr txBox="1"/>
          <p:nvPr/>
        </p:nvSpPr>
        <p:spPr>
          <a:xfrm>
            <a:off x="2034332" y="612279"/>
            <a:ext cx="6713182" cy="466688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Pré-Orientation : Les Préconisations d'orientations</a:t>
            </a:r>
          </a:p>
        </p:txBody>
      </p:sp>
    </p:spTree>
    <p:extLst>
      <p:ext uri="{BB962C8B-B14F-4D97-AF65-F5344CB8AC3E}">
        <p14:creationId xmlns:p14="http://schemas.microsoft.com/office/powerpoint/2010/main" val="1173759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1"/>
          <p:cNvSpPr txBox="1"/>
          <p:nvPr/>
        </p:nvSpPr>
        <p:spPr>
          <a:xfrm>
            <a:off x="2034332" y="612279"/>
            <a:ext cx="6713182" cy="466688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Pré-Orientation : Niveaux des formations préconisés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330476" y="2118906"/>
            <a:ext cx="3626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dirty="0">
                <a:solidFill>
                  <a:srgbClr val="FF0000"/>
                </a:solidFill>
              </a:rPr>
              <a:t>3 %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978548" y="3132559"/>
            <a:ext cx="4203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dirty="0">
                <a:solidFill>
                  <a:srgbClr val="FF0000"/>
                </a:solidFill>
              </a:rPr>
              <a:t>10 %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575426" y="4212679"/>
            <a:ext cx="3914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dirty="0">
                <a:solidFill>
                  <a:srgbClr val="FF0000"/>
                </a:solidFill>
              </a:rPr>
              <a:t>33%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866980" y="5220791"/>
            <a:ext cx="4203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dirty="0">
                <a:solidFill>
                  <a:srgbClr val="FF0000"/>
                </a:solidFill>
              </a:rPr>
              <a:t>45 %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978548" y="6300911"/>
            <a:ext cx="3626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b="1" dirty="0">
                <a:solidFill>
                  <a:srgbClr val="FF0000"/>
                </a:solidFill>
              </a:rPr>
              <a:t>9 %</a:t>
            </a:r>
          </a:p>
        </p:txBody>
      </p:sp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00000000-0008-0000-0200-00001C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8305077"/>
              </p:ext>
            </p:extLst>
          </p:nvPr>
        </p:nvGraphicFramePr>
        <p:xfrm>
          <a:off x="170343" y="1210300"/>
          <a:ext cx="10523057" cy="5760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96627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111250" y="2271713"/>
            <a:ext cx="6755730" cy="349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DDDDDD"/>
              </a:buClr>
              <a:buFont typeface="Wingdings" panose="05000000000000000000" pitchFamily="2" charset="2"/>
              <a:buChar char="Ø"/>
            </a:pPr>
            <a:r>
              <a:rPr lang="fr-FR" altLang="fr-FR" dirty="0"/>
              <a:t> </a:t>
            </a:r>
            <a:r>
              <a:rPr lang="fr-FR" altLang="fr-FR" dirty="0">
                <a:solidFill>
                  <a:srgbClr val="DDDDDD"/>
                </a:solidFill>
              </a:rPr>
              <a:t>Moyens et résultats</a:t>
            </a:r>
          </a:p>
          <a:p>
            <a:pPr eaLnBrk="1" hangingPunct="1">
              <a:lnSpc>
                <a:spcPct val="150000"/>
              </a:lnSpc>
              <a:buClr>
                <a:srgbClr val="DDDDDD"/>
              </a:buClr>
              <a:buFont typeface="Wingdings" panose="05000000000000000000" pitchFamily="2" charset="2"/>
              <a:buChar char="Ø"/>
            </a:pPr>
            <a:r>
              <a:rPr lang="fr-FR" altLang="fr-FR" dirty="0">
                <a:solidFill>
                  <a:srgbClr val="DDDDDD"/>
                </a:solidFill>
              </a:rPr>
              <a:t> UEROS </a:t>
            </a:r>
          </a:p>
          <a:p>
            <a:pPr marL="342900" indent="-342900" eaLnBrk="1" hangingPunct="1">
              <a:lnSpc>
                <a:spcPct val="150000"/>
              </a:lnSpc>
              <a:buClr>
                <a:srgbClr val="DDDDDD"/>
              </a:buClr>
              <a:buFont typeface="Wingdings" panose="05000000000000000000" pitchFamily="2" charset="2"/>
              <a:buChar char="Ø"/>
            </a:pPr>
            <a:r>
              <a:rPr lang="fr-FR" altLang="fr-FR" dirty="0">
                <a:solidFill>
                  <a:srgbClr val="DDDDDD"/>
                </a:solidFill>
              </a:rPr>
              <a:t>ESPO</a:t>
            </a:r>
          </a:p>
          <a:p>
            <a:pPr marL="342900" indent="-342900" eaLnBrk="1" hangingPunct="1">
              <a:lnSpc>
                <a:spcPct val="150000"/>
              </a:lnSpc>
              <a:buClr>
                <a:srgbClr val="4B9BE3"/>
              </a:buClr>
              <a:buFont typeface="Wingdings" panose="05000000000000000000" pitchFamily="2" charset="2"/>
              <a:buChar char="Ø"/>
            </a:pPr>
            <a:r>
              <a:rPr lang="fr-FR" altLang="fr-FR" dirty="0"/>
              <a:t>ESRP</a:t>
            </a:r>
          </a:p>
          <a:p>
            <a:pPr eaLnBrk="1" hangingPunct="1">
              <a:lnSpc>
                <a:spcPct val="150000"/>
              </a:lnSpc>
              <a:buClr>
                <a:srgbClr val="DDDDDD"/>
              </a:buClr>
              <a:buFont typeface="Wingdings" panose="05000000000000000000" pitchFamily="2" charset="2"/>
              <a:buChar char="Ø"/>
            </a:pPr>
            <a:r>
              <a:rPr lang="fr-FR" altLang="fr-FR" dirty="0">
                <a:solidFill>
                  <a:srgbClr val="DDDDDD"/>
                </a:solidFill>
              </a:rPr>
              <a:t> Pathologies principales et associées des stagiaires</a:t>
            </a:r>
          </a:p>
          <a:p>
            <a:pPr eaLnBrk="1" hangingPunct="1">
              <a:lnSpc>
                <a:spcPct val="150000"/>
              </a:lnSpc>
              <a:buClr>
                <a:srgbClr val="DDDDDD"/>
              </a:buClr>
              <a:buFont typeface="Wingdings" panose="05000000000000000000" pitchFamily="2" charset="2"/>
              <a:buChar char="Ø"/>
            </a:pPr>
            <a:r>
              <a:rPr lang="fr-FR" altLang="fr-FR" dirty="0">
                <a:solidFill>
                  <a:srgbClr val="DDDDDD"/>
                </a:solidFill>
              </a:rPr>
              <a:t> Sociologie des bénéficiaires</a:t>
            </a:r>
          </a:p>
          <a:p>
            <a:pPr eaLnBrk="1" hangingPunct="1">
              <a:lnSpc>
                <a:spcPct val="150000"/>
              </a:lnSpc>
              <a:buClr>
                <a:srgbClr val="DDDDDD"/>
              </a:buClr>
            </a:pPr>
            <a:endParaRPr lang="fr-FR" altLang="fr-FR" dirty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069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96142" y="659568"/>
            <a:ext cx="5672657" cy="59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>
            <a:lvl1pPr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200" dirty="0"/>
              <a:t>ESRP : 60% des bénéficiaires</a:t>
            </a:r>
          </a:p>
        </p:txBody>
      </p:sp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50" y="1548383"/>
            <a:ext cx="1539619" cy="153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ésultat de recherche d'images pour &quot;homme pictogramme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708" y="1582756"/>
            <a:ext cx="1407923" cy="150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ésultat de recherche d'images pour &quot;professeur pictogramme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498" y="4333831"/>
            <a:ext cx="1505098" cy="15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ésultat de recherche d'images pour &quot;calendrier pictogramme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036" y="4333831"/>
            <a:ext cx="1532016" cy="153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80757" y="3379050"/>
            <a:ext cx="15440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79 services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838841" y="3373216"/>
            <a:ext cx="17075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9 012 places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778748" y="6156895"/>
            <a:ext cx="185659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2 621 salariés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083004" y="6156895"/>
            <a:ext cx="246336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1 611 690 journées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3652" y="1548383"/>
            <a:ext cx="1777898" cy="1363055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5208452" y="3385210"/>
            <a:ext cx="489077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7 590 bénéficiaires</a:t>
            </a:r>
          </a:p>
          <a:p>
            <a:r>
              <a:rPr lang="fr-FR" sz="1600" dirty="0">
                <a:solidFill>
                  <a:srgbClr val="C00000"/>
                </a:solidFill>
              </a:rPr>
              <a:t>1 933 en préparatoire et</a:t>
            </a:r>
          </a:p>
          <a:p>
            <a:r>
              <a:rPr lang="fr-FR" sz="1600">
                <a:solidFill>
                  <a:srgbClr val="C00000"/>
                </a:solidFill>
              </a:rPr>
              <a:t>3 367 </a:t>
            </a:r>
            <a:r>
              <a:rPr lang="fr-FR" sz="1600" dirty="0">
                <a:solidFill>
                  <a:srgbClr val="C00000"/>
                </a:solidFill>
              </a:rPr>
              <a:t>en formation diplômante ou qualifiante 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241398"/>
              </p:ext>
            </p:extLst>
          </p:nvPr>
        </p:nvGraphicFramePr>
        <p:xfrm>
          <a:off x="810196" y="4542967"/>
          <a:ext cx="3527608" cy="1333500"/>
        </p:xfrm>
        <a:graphic>
          <a:graphicData uri="http://schemas.openxmlformats.org/drawingml/2006/table">
            <a:tbl>
              <a:tblPr/>
              <a:tblGrid>
                <a:gridCol w="17638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38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48%</a:t>
                      </a:r>
                    </a:p>
                  </a:txBody>
                  <a:tcPr marL="9525" marR="857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des services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81%</a:t>
                      </a:r>
                    </a:p>
                  </a:txBody>
                  <a:tcPr marL="9525" marR="857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des places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78%</a:t>
                      </a:r>
                    </a:p>
                  </a:txBody>
                  <a:tcPr marL="9525" marR="857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des salariés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60%</a:t>
                      </a:r>
                    </a:p>
                  </a:txBody>
                  <a:tcPr marL="9525" marR="857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des bénéficiaires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87%</a:t>
                      </a:r>
                    </a:p>
                  </a:txBody>
                  <a:tcPr marL="9525" marR="857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de l'activité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0969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54436" y="1910644"/>
            <a:ext cx="4876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rgbClr val="FF0000"/>
                </a:solidFill>
              </a:rPr>
              <a:t>0,3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262661" y="2988543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rgbClr val="FF0000"/>
                </a:solidFill>
              </a:rPr>
              <a:t>4,8 %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0032788" y="3945553"/>
            <a:ext cx="580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rgbClr val="FF0000"/>
                </a:solidFill>
              </a:rPr>
              <a:t>64,8 %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612820" y="5004767"/>
            <a:ext cx="4748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rgbClr val="FF0000"/>
                </a:solidFill>
              </a:rPr>
              <a:t>23 %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986692" y="5940871"/>
            <a:ext cx="510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>
                <a:solidFill>
                  <a:srgbClr val="FF0000"/>
                </a:solidFill>
              </a:rPr>
              <a:t>2,6 %</a:t>
            </a:r>
          </a:p>
        </p:txBody>
      </p:sp>
      <p:sp>
        <p:nvSpPr>
          <p:cNvPr id="11" name="ZoneTexte 1"/>
          <p:cNvSpPr txBox="1"/>
          <p:nvPr/>
        </p:nvSpPr>
        <p:spPr>
          <a:xfrm>
            <a:off x="2034332" y="612279"/>
            <a:ext cx="6713182" cy="466688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Formations Qualifiantes : Niveaux des formations</a:t>
            </a:r>
          </a:p>
        </p:txBody>
      </p:sp>
      <p:sp>
        <p:nvSpPr>
          <p:cNvPr id="13" name="ZoneTexte 1"/>
          <p:cNvSpPr txBox="1"/>
          <p:nvPr/>
        </p:nvSpPr>
        <p:spPr>
          <a:xfrm>
            <a:off x="3153466" y="6732959"/>
            <a:ext cx="4718058" cy="360040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>
                <a:solidFill>
                  <a:srgbClr val="FF0000"/>
                </a:solidFill>
              </a:rPr>
              <a:t>4,5 % de formations non répertoriées dans la liste</a:t>
            </a:r>
          </a:p>
        </p:txBody>
      </p:sp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00000000-0008-0000-03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2253000"/>
              </p:ext>
            </p:extLst>
          </p:nvPr>
        </p:nvGraphicFramePr>
        <p:xfrm>
          <a:off x="45058" y="1158147"/>
          <a:ext cx="10648342" cy="5574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76467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"/>
          <p:cNvSpPr txBox="1"/>
          <p:nvPr/>
        </p:nvSpPr>
        <p:spPr>
          <a:xfrm>
            <a:off x="2034332" y="612279"/>
            <a:ext cx="6713182" cy="466688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Formations Qualifiantes : Secteurs d’activité (1/2)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00000000-0008-0000-0300-00003E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913569"/>
              </p:ext>
            </p:extLst>
          </p:nvPr>
        </p:nvGraphicFramePr>
        <p:xfrm>
          <a:off x="774192" y="1062329"/>
          <a:ext cx="9145016" cy="5742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62637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Graphique 20">
            <a:extLst>
              <a:ext uri="{FF2B5EF4-FFF2-40B4-BE49-F238E27FC236}">
                <a16:creationId xmlns:a16="http://schemas.microsoft.com/office/drawing/2014/main" id="{00000000-0008-0000-0300-00000F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0334384"/>
              </p:ext>
            </p:extLst>
          </p:nvPr>
        </p:nvGraphicFramePr>
        <p:xfrm>
          <a:off x="342144" y="1188344"/>
          <a:ext cx="10009112" cy="5472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ZoneTexte 4"/>
          <p:cNvSpPr txBox="1"/>
          <p:nvPr/>
        </p:nvSpPr>
        <p:spPr>
          <a:xfrm>
            <a:off x="4626620" y="1980431"/>
            <a:ext cx="452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13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7" name="ZoneTexte 4"/>
          <p:cNvSpPr txBox="1"/>
          <p:nvPr/>
        </p:nvSpPr>
        <p:spPr>
          <a:xfrm>
            <a:off x="4315871" y="2336029"/>
            <a:ext cx="452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11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8" name="ZoneTexte 4"/>
          <p:cNvSpPr txBox="1"/>
          <p:nvPr/>
        </p:nvSpPr>
        <p:spPr>
          <a:xfrm>
            <a:off x="3329763" y="3392148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5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10" name="ZoneTexte 4"/>
          <p:cNvSpPr txBox="1"/>
          <p:nvPr/>
        </p:nvSpPr>
        <p:spPr>
          <a:xfrm>
            <a:off x="3469035" y="3036550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5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11" name="ZoneTexte 4"/>
          <p:cNvSpPr txBox="1"/>
          <p:nvPr/>
        </p:nvSpPr>
        <p:spPr>
          <a:xfrm>
            <a:off x="2880297" y="4852201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2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12" name="ZoneTexte 4"/>
          <p:cNvSpPr txBox="1"/>
          <p:nvPr/>
        </p:nvSpPr>
        <p:spPr>
          <a:xfrm>
            <a:off x="3907589" y="2729520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8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13" name="ZoneTexte 4"/>
          <p:cNvSpPr txBox="1"/>
          <p:nvPr/>
        </p:nvSpPr>
        <p:spPr>
          <a:xfrm>
            <a:off x="3329763" y="3757090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5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14" name="ZoneTexte 4"/>
          <p:cNvSpPr txBox="1"/>
          <p:nvPr/>
        </p:nvSpPr>
        <p:spPr>
          <a:xfrm>
            <a:off x="3071215" y="4495640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3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15" name="ZoneTexte 4"/>
          <p:cNvSpPr txBox="1"/>
          <p:nvPr/>
        </p:nvSpPr>
        <p:spPr>
          <a:xfrm>
            <a:off x="3144964" y="4089552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3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16" name="ZoneTexte 4"/>
          <p:cNvSpPr txBox="1"/>
          <p:nvPr/>
        </p:nvSpPr>
        <p:spPr>
          <a:xfrm>
            <a:off x="2659831" y="5922121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1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17" name="ZoneTexte 4"/>
          <p:cNvSpPr txBox="1"/>
          <p:nvPr/>
        </p:nvSpPr>
        <p:spPr>
          <a:xfrm>
            <a:off x="2828126" y="5553644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2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18" name="ZoneTexte 4"/>
          <p:cNvSpPr txBox="1"/>
          <p:nvPr/>
        </p:nvSpPr>
        <p:spPr>
          <a:xfrm>
            <a:off x="2850749" y="5160564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2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19" name="ZoneTexte 4"/>
          <p:cNvSpPr txBox="1"/>
          <p:nvPr/>
        </p:nvSpPr>
        <p:spPr>
          <a:xfrm>
            <a:off x="2637208" y="6219129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1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20" name="ZoneTexte 1"/>
          <p:cNvSpPr txBox="1"/>
          <p:nvPr/>
        </p:nvSpPr>
        <p:spPr>
          <a:xfrm>
            <a:off x="2034332" y="612279"/>
            <a:ext cx="6713182" cy="466688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Formations Qualifiantes : Secteurs d’activité (2/2)</a:t>
            </a:r>
          </a:p>
        </p:txBody>
      </p:sp>
      <p:sp>
        <p:nvSpPr>
          <p:cNvPr id="22" name="ZoneTexte 4"/>
          <p:cNvSpPr txBox="1"/>
          <p:nvPr/>
        </p:nvSpPr>
        <p:spPr>
          <a:xfrm>
            <a:off x="8875092" y="1620391"/>
            <a:ext cx="452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39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418564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1"/>
          <p:cNvSpPr txBox="1"/>
          <p:nvPr/>
        </p:nvSpPr>
        <p:spPr>
          <a:xfrm>
            <a:off x="1890316" y="612279"/>
            <a:ext cx="6713182" cy="466688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Comparatif des formations les plus fréquentées en 2019/2020</a:t>
            </a: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957568"/>
              </p:ext>
            </p:extLst>
          </p:nvPr>
        </p:nvGraphicFramePr>
        <p:xfrm>
          <a:off x="450156" y="1908423"/>
          <a:ext cx="4796751" cy="44180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1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52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88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Formations les plus fréquentées en 2019</a:t>
                      </a:r>
                      <a:endParaRPr lang="fr-FR" sz="1100" b="1" i="0" u="none" strike="noStrike" baseline="0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1" u="none" strike="noStrike" baseline="0" dirty="0">
                          <a:solidFill>
                            <a:schemeClr val="bg1"/>
                          </a:solidFill>
                          <a:effectLst/>
                        </a:rPr>
                        <a:t>2019</a:t>
                      </a:r>
                      <a:endParaRPr lang="fr-FR" sz="1100" b="1" i="0" u="none" strike="noStrike" baseline="0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1" i="0" u="none" strike="noStrike" baseline="0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64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effectLst/>
                          <a:latin typeface="Arial"/>
                        </a:rPr>
                        <a:t>FORMATIONS PREPARATOIRES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effectLst/>
                          <a:latin typeface="Arial"/>
                        </a:rPr>
                        <a:t>1 550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effectLst/>
                          <a:latin typeface="Arial"/>
                        </a:rPr>
                        <a:t>24 %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64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effectLst/>
                          <a:latin typeface="Arial"/>
                        </a:rPr>
                        <a:t>Employé (e ) administratif (</a:t>
                      </a:r>
                      <a:r>
                        <a:rPr lang="fr-FR" sz="1100" b="0" i="0" u="none" strike="noStrike" dirty="0" err="1">
                          <a:effectLst/>
                          <a:latin typeface="Arial"/>
                        </a:rPr>
                        <a:t>ve</a:t>
                      </a:r>
                      <a:r>
                        <a:rPr lang="fr-FR" sz="1100" b="0" i="0" u="none" strike="noStrike" dirty="0">
                          <a:effectLst/>
                          <a:latin typeface="Arial"/>
                        </a:rPr>
                        <a:t> ) et d'accueil</a:t>
                      </a:r>
                    </a:p>
                  </a:txBody>
                  <a:tcPr marL="9525" marR="9525" marT="9525" marB="0" anchor="ctr"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>
                          <a:effectLst/>
                          <a:latin typeface="Arial"/>
                        </a:rPr>
                        <a:t>539</a:t>
                      </a:r>
                    </a:p>
                  </a:txBody>
                  <a:tcPr marL="9525" marR="9525" marT="9525" marB="0" anchor="ctr"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effectLst/>
                          <a:latin typeface="Arial"/>
                        </a:rPr>
                        <a:t>9 %</a:t>
                      </a:r>
                    </a:p>
                  </a:txBody>
                  <a:tcPr marL="9525" marR="9525" marT="9525" marB="0" anchor="ctr"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64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effectLst/>
                          <a:latin typeface="Arial"/>
                        </a:rPr>
                        <a:t>Secrétaire assistante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>
                          <a:effectLst/>
                          <a:latin typeface="Arial"/>
                        </a:rPr>
                        <a:t>193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effectLst/>
                          <a:latin typeface="Arial"/>
                        </a:rPr>
                        <a:t>3 %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64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 err="1">
                          <a:effectLst/>
                          <a:latin typeface="Arial"/>
                        </a:rPr>
                        <a:t>Préorientation</a:t>
                      </a:r>
                      <a:endParaRPr lang="fr-FR" sz="11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>
                          <a:effectLst/>
                          <a:latin typeface="Arial"/>
                        </a:rPr>
                        <a:t>176</a:t>
                      </a:r>
                    </a:p>
                  </a:txBody>
                  <a:tcPr marL="9525" marR="9525" marT="9525" marB="0" anchor="ctr"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effectLst/>
                          <a:latin typeface="Arial"/>
                        </a:rPr>
                        <a:t>3 %</a:t>
                      </a:r>
                    </a:p>
                  </a:txBody>
                  <a:tcPr marL="9525" marR="9525" marT="9525" marB="0" anchor="ctr"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64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effectLst/>
                          <a:latin typeface="Arial"/>
                        </a:rPr>
                        <a:t>Technicien(ne) d’assistance en informatique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>
                          <a:effectLst/>
                          <a:latin typeface="Arial"/>
                        </a:rPr>
                        <a:t>155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effectLst/>
                          <a:latin typeface="Arial"/>
                        </a:rPr>
                        <a:t>3 %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215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effectLst/>
                          <a:latin typeface="Arial"/>
                        </a:rPr>
                        <a:t>Gestion administration (BAC Pro)</a:t>
                      </a:r>
                    </a:p>
                  </a:txBody>
                  <a:tcPr marL="9525" marR="9525" marT="9525" marB="0" anchor="ctr"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effectLst/>
                          <a:latin typeface="Arial"/>
                        </a:rPr>
                        <a:t>144</a:t>
                      </a:r>
                    </a:p>
                  </a:txBody>
                  <a:tcPr marL="9525" marR="9525" marT="9525" marB="0" anchor="ctr"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effectLst/>
                          <a:latin typeface="Arial"/>
                        </a:rPr>
                        <a:t>2 %</a:t>
                      </a:r>
                    </a:p>
                  </a:txBody>
                  <a:tcPr marL="9525" marR="9525" marT="9525" marB="0" anchor="ctr"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164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effectLst/>
                          <a:latin typeface="Arial"/>
                        </a:rPr>
                        <a:t>Comptable Assistant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effectLst/>
                          <a:latin typeface="Arial"/>
                        </a:rPr>
                        <a:t>125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effectLst/>
                          <a:latin typeface="Arial"/>
                        </a:rPr>
                        <a:t>2 %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643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effectLst/>
                          <a:latin typeface="Arial"/>
                        </a:rPr>
                        <a:t>Secrétaire comptable</a:t>
                      </a:r>
                    </a:p>
                  </a:txBody>
                  <a:tcPr marL="9525" marR="9525" marT="9525" marB="0" anchor="ctr"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effectLst/>
                          <a:latin typeface="Arial"/>
                        </a:rPr>
                        <a:t>120</a:t>
                      </a:r>
                    </a:p>
                  </a:txBody>
                  <a:tcPr marL="9525" marR="9525" marT="9525" marB="0" anchor="ctr"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effectLst/>
                          <a:latin typeface="Arial"/>
                        </a:rPr>
                        <a:t>2 %</a:t>
                      </a:r>
                    </a:p>
                  </a:txBody>
                  <a:tcPr marL="9525" marR="9525" marT="9525" marB="0" anchor="ctr"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effectLst/>
                          <a:latin typeface="Arial"/>
                        </a:rPr>
                        <a:t>Français Langue Etrangère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effectLst/>
                          <a:latin typeface="Arial"/>
                        </a:rPr>
                        <a:t>120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effectLst/>
                          <a:latin typeface="Arial"/>
                        </a:rPr>
                        <a:t>2 %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164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effectLst/>
                          <a:latin typeface="Arial"/>
                        </a:rPr>
                        <a:t>Secrétaire assistant(e) médico-social(e)</a:t>
                      </a:r>
                    </a:p>
                  </a:txBody>
                  <a:tcPr marL="9525" marR="9525" marT="9525" marB="0" anchor="ctr"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effectLst/>
                          <a:latin typeface="Arial"/>
                        </a:rPr>
                        <a:t>99</a:t>
                      </a:r>
                    </a:p>
                  </a:txBody>
                  <a:tcPr marL="9525" marR="9525" marT="9525" marB="0" anchor="ctr"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effectLst/>
                          <a:latin typeface="Arial"/>
                        </a:rPr>
                        <a:t>2 %</a:t>
                      </a:r>
                    </a:p>
                  </a:txBody>
                  <a:tcPr marL="9525" marR="9525" marT="9525" marB="0" anchor="ctr"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164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effectLst/>
                          <a:latin typeface="Arial"/>
                        </a:rPr>
                        <a:t>Installateur (</a:t>
                      </a:r>
                      <a:r>
                        <a:rPr lang="fr-FR" sz="1100" b="0" i="0" u="none" strike="noStrike" dirty="0" err="1">
                          <a:effectLst/>
                          <a:latin typeface="Arial"/>
                        </a:rPr>
                        <a:t>trice</a:t>
                      </a:r>
                      <a:r>
                        <a:rPr lang="fr-FR" sz="1100" b="0" i="0" u="none" strike="noStrike" dirty="0">
                          <a:effectLst/>
                          <a:latin typeface="Arial"/>
                        </a:rPr>
                        <a:t>)  dépanneur (</a:t>
                      </a:r>
                      <a:r>
                        <a:rPr lang="fr-FR" sz="1100" b="0" i="0" u="none" strike="noStrike" dirty="0" err="1">
                          <a:effectLst/>
                          <a:latin typeface="Arial"/>
                        </a:rPr>
                        <a:t>neuse</a:t>
                      </a:r>
                      <a:r>
                        <a:rPr lang="fr-FR" sz="1100" b="0" i="0" u="none" strike="noStrike" dirty="0">
                          <a:effectLst/>
                          <a:latin typeface="Arial"/>
                        </a:rPr>
                        <a:t>) Informatique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>
                          <a:effectLst/>
                          <a:latin typeface="Arial"/>
                        </a:rPr>
                        <a:t>96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100" b="0" i="0" u="none" strike="noStrike" dirty="0">
                          <a:effectLst/>
                          <a:latin typeface="Arial"/>
                        </a:rPr>
                        <a:t>2 %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164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 dirty="0">
                          <a:effectLst/>
                          <a:latin typeface="Arial" panose="020B0604020202020204" pitchFamily="34" charset="0"/>
                        </a:rPr>
                        <a:t>Total des formations les plus fréquentées</a:t>
                      </a:r>
                    </a:p>
                  </a:txBody>
                  <a:tcPr marL="9525" marR="9525" marT="9525" marB="0" anchor="ctr"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effectLst/>
                          <a:latin typeface="Arial" panose="020B0604020202020204" pitchFamily="34" charset="0"/>
                        </a:rPr>
                        <a:t>3 162</a:t>
                      </a:r>
                    </a:p>
                  </a:txBody>
                  <a:tcPr marL="9525" marR="9525" marT="9525" marB="0" anchor="ctr"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effectLst/>
                          <a:latin typeface="Arial" panose="020B0604020202020204" pitchFamily="34" charset="0"/>
                        </a:rPr>
                        <a:t>51 %</a:t>
                      </a:r>
                    </a:p>
                  </a:txBody>
                  <a:tcPr marL="9525" marR="9525" marT="9525" marB="0" anchor="ctr"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654865"/>
                  </a:ext>
                </a:extLst>
              </a:tr>
              <a:tr h="30164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Total des autres formations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3 001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effectLst/>
                          <a:latin typeface="Arial" panose="020B0604020202020204" pitchFamily="34" charset="0"/>
                        </a:rPr>
                        <a:t>49 %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292320"/>
                  </a:ext>
                </a:extLst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885216"/>
              </p:ext>
            </p:extLst>
          </p:nvPr>
        </p:nvGraphicFramePr>
        <p:xfrm>
          <a:off x="5490716" y="1908424"/>
          <a:ext cx="4752528" cy="4487486"/>
        </p:xfrm>
        <a:graphic>
          <a:graphicData uri="http://schemas.openxmlformats.org/drawingml/2006/table">
            <a:tbl>
              <a:tblPr/>
              <a:tblGrid>
                <a:gridCol w="3509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13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13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6023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Formations les plus fréquentées en 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F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21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Autres formations non qualifiantes ( prépa projet, prépa emploi, FLE…)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1 233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23 %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Formations de remise à niveau ou de préqualification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700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13 %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Employé (e ) administratif (ve ) et d'accueil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418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8 %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Secrétaire assistante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190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4 %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Technicien(ne) d’assistance en informatique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174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3 %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Comptable Assistant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139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3 %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Gestion administration (BAC Pro)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117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2 %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Secrétaire comptable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2 %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497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Installateur (trice)  dépanneur (neuse) Informatique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2 %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497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FLBP (non qualifiante)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1 %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497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effectLst/>
                          <a:latin typeface="Arial" panose="020B0604020202020204" pitchFamily="34" charset="0"/>
                        </a:rPr>
                        <a:t>Secrétaire assistant(e) médico-social(e)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000" b="0" i="0" u="none" strike="noStrike" dirty="0">
                          <a:effectLst/>
                          <a:latin typeface="Arial" panose="020B0604020202020204" pitchFamily="34" charset="0"/>
                        </a:rPr>
                        <a:t>1 %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497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 dirty="0">
                          <a:effectLst/>
                          <a:latin typeface="Arial" panose="020B0604020202020204" pitchFamily="34" charset="0"/>
                        </a:rPr>
                        <a:t>Total des formations les plus fréquentées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effectLst/>
                          <a:latin typeface="Arial" panose="020B0604020202020204" pitchFamily="34" charset="0"/>
                        </a:rPr>
                        <a:t>3 247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effectLst/>
                          <a:latin typeface="Arial" panose="020B0604020202020204" pitchFamily="34" charset="0"/>
                        </a:rPr>
                        <a:t>61 %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034845"/>
                  </a:ext>
                </a:extLst>
              </a:tr>
              <a:tr h="344978"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effectLst/>
                          <a:latin typeface="Arial" panose="020B0604020202020204" pitchFamily="34" charset="0"/>
                        </a:rPr>
                        <a:t>Total des autres formations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effectLst/>
                          <a:latin typeface="Arial" panose="020B0604020202020204" pitchFamily="34" charset="0"/>
                        </a:rPr>
                        <a:t>2 053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effectLst/>
                          <a:latin typeface="Arial" panose="020B0604020202020204" pitchFamily="34" charset="0"/>
                        </a:rPr>
                        <a:t>39 %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942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0142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6642844" y="5004767"/>
            <a:ext cx="3906540" cy="307777"/>
          </a:xfrm>
          <a:prstGeom prst="rect">
            <a:avLst/>
          </a:prstGeom>
          <a:solidFill>
            <a:srgbClr val="DEEDFA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chemeClr val="bg1">
                    <a:lumMod val="50000"/>
                  </a:schemeClr>
                </a:solidFill>
              </a:rPr>
              <a:t>Le taux d’admission augmente en 2020</a:t>
            </a:r>
          </a:p>
        </p:txBody>
      </p:sp>
      <p:sp>
        <p:nvSpPr>
          <p:cNvPr id="7" name="ZoneTexte 4"/>
          <p:cNvSpPr txBox="1"/>
          <p:nvPr/>
        </p:nvSpPr>
        <p:spPr>
          <a:xfrm>
            <a:off x="9738082" y="2556495"/>
            <a:ext cx="452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78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8" name="ZoneTexte 4"/>
          <p:cNvSpPr txBox="1"/>
          <p:nvPr/>
        </p:nvSpPr>
        <p:spPr>
          <a:xfrm>
            <a:off x="3906540" y="3678425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7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10" name="ZoneTexte 4"/>
          <p:cNvSpPr txBox="1"/>
          <p:nvPr/>
        </p:nvSpPr>
        <p:spPr>
          <a:xfrm>
            <a:off x="4062192" y="4758545"/>
            <a:ext cx="452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10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11" name="ZoneTexte 4"/>
          <p:cNvSpPr txBox="1"/>
          <p:nvPr/>
        </p:nvSpPr>
        <p:spPr>
          <a:xfrm>
            <a:off x="3821707" y="5838666"/>
            <a:ext cx="381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5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12" name="ZoneTexte 1"/>
          <p:cNvSpPr txBox="1"/>
          <p:nvPr/>
        </p:nvSpPr>
        <p:spPr>
          <a:xfrm>
            <a:off x="1890316" y="612279"/>
            <a:ext cx="6713182" cy="466688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Formations qualifiantes : Réussite aux examens</a:t>
            </a:r>
          </a:p>
        </p:txBody>
      </p:sp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00000000-0008-0000-0300-00000E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3281599"/>
              </p:ext>
            </p:extLst>
          </p:nvPr>
        </p:nvGraphicFramePr>
        <p:xfrm>
          <a:off x="0" y="1107294"/>
          <a:ext cx="10693400" cy="534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8154821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1"/>
          <p:cNvSpPr txBox="1"/>
          <p:nvPr/>
        </p:nvSpPr>
        <p:spPr>
          <a:xfrm>
            <a:off x="1890316" y="612279"/>
            <a:ext cx="6713182" cy="466688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Admission aux examens : Disparités régionales</a:t>
            </a: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00000000-0008-0000-0300-00001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0120044"/>
              </p:ext>
            </p:extLst>
          </p:nvPr>
        </p:nvGraphicFramePr>
        <p:xfrm>
          <a:off x="0" y="1194098"/>
          <a:ext cx="10710423" cy="5754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6986737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111250" y="2271713"/>
            <a:ext cx="6827738" cy="349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4B9BE3"/>
              </a:buClr>
              <a:buFont typeface="Wingdings" panose="05000000000000000000" pitchFamily="2" charset="2"/>
              <a:buChar char="Ø"/>
            </a:pPr>
            <a:r>
              <a:rPr lang="fr-FR" altLang="fr-FR" dirty="0"/>
              <a:t> Moyens et chiffres d’activité </a:t>
            </a:r>
          </a:p>
          <a:p>
            <a:pPr eaLnBrk="1" hangingPunct="1">
              <a:lnSpc>
                <a:spcPct val="150000"/>
              </a:lnSpc>
              <a:buClr>
                <a:srgbClr val="4B9BE3"/>
              </a:buClr>
              <a:buFont typeface="Wingdings" panose="05000000000000000000" pitchFamily="2" charset="2"/>
              <a:buChar char="Ø"/>
            </a:pPr>
            <a:r>
              <a:rPr lang="fr-FR" altLang="fr-FR" dirty="0"/>
              <a:t> UEROS </a:t>
            </a:r>
          </a:p>
          <a:p>
            <a:pPr eaLnBrk="1" hangingPunct="1">
              <a:lnSpc>
                <a:spcPct val="150000"/>
              </a:lnSpc>
              <a:buClr>
                <a:srgbClr val="4B9BE3"/>
              </a:buClr>
              <a:buFont typeface="Wingdings" panose="05000000000000000000" pitchFamily="2" charset="2"/>
              <a:buChar char="Ø"/>
            </a:pPr>
            <a:r>
              <a:rPr lang="fr-FR" altLang="fr-FR" dirty="0"/>
              <a:t> ESPO</a:t>
            </a:r>
          </a:p>
          <a:p>
            <a:pPr eaLnBrk="1" hangingPunct="1">
              <a:lnSpc>
                <a:spcPct val="150000"/>
              </a:lnSpc>
              <a:buClr>
                <a:srgbClr val="4B9BE3"/>
              </a:buClr>
              <a:buFont typeface="Wingdings" panose="05000000000000000000" pitchFamily="2" charset="2"/>
              <a:buChar char="Ø"/>
            </a:pPr>
            <a:r>
              <a:rPr lang="fr-FR" altLang="fr-FR" dirty="0"/>
              <a:t> ESRP</a:t>
            </a:r>
          </a:p>
          <a:p>
            <a:pPr eaLnBrk="1" hangingPunct="1">
              <a:lnSpc>
                <a:spcPct val="150000"/>
              </a:lnSpc>
              <a:buClr>
                <a:srgbClr val="4B9BE3"/>
              </a:buClr>
              <a:buFont typeface="Wingdings" panose="05000000000000000000" pitchFamily="2" charset="2"/>
              <a:buChar char="Ø"/>
            </a:pPr>
            <a:r>
              <a:rPr lang="fr-FR" altLang="fr-FR" dirty="0"/>
              <a:t> Pathologies principales et associées des stagiaires</a:t>
            </a:r>
          </a:p>
          <a:p>
            <a:pPr eaLnBrk="1" hangingPunct="1">
              <a:lnSpc>
                <a:spcPct val="150000"/>
              </a:lnSpc>
              <a:buClr>
                <a:srgbClr val="4B9BE3"/>
              </a:buClr>
              <a:buFont typeface="Wingdings" panose="05000000000000000000" pitchFamily="2" charset="2"/>
              <a:buChar char="Ø"/>
            </a:pPr>
            <a:r>
              <a:rPr lang="fr-FR" altLang="fr-FR" dirty="0"/>
              <a:t> Sociologie des stagiaires</a:t>
            </a:r>
          </a:p>
          <a:p>
            <a:pPr eaLnBrk="1" hangingPunct="1">
              <a:lnSpc>
                <a:spcPct val="150000"/>
              </a:lnSpc>
              <a:buClr>
                <a:srgbClr val="4B9BE3"/>
              </a:buClr>
            </a:pPr>
            <a:endParaRPr lang="fr-FR" altLang="fr-FR" dirty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93688" y="668338"/>
            <a:ext cx="2058987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>
            <a:lvl1pPr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200"/>
              <a:t>Sommaire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Text Box 4"/>
          <p:cNvSpPr txBox="1">
            <a:spLocks noChangeArrowheads="1"/>
          </p:cNvSpPr>
          <p:nvPr/>
        </p:nvSpPr>
        <p:spPr bwMode="auto">
          <a:xfrm>
            <a:off x="2393950" y="5940425"/>
            <a:ext cx="211138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>
            <a:lvl1pPr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4B9BE3"/>
              </a:buClr>
            </a:pPr>
            <a:endParaRPr lang="fr-FR" altLang="fr-FR" sz="1200" i="1"/>
          </a:p>
        </p:txBody>
      </p:sp>
      <p:sp>
        <p:nvSpPr>
          <p:cNvPr id="11" name="ZoneTexte 1"/>
          <p:cNvSpPr txBox="1"/>
          <p:nvPr/>
        </p:nvSpPr>
        <p:spPr>
          <a:xfrm>
            <a:off x="1890316" y="612279"/>
            <a:ext cx="6713182" cy="466688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Formations qualifiantes : évolution du taux d’insertion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0000000-0008-0000-0300-00001D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8889751"/>
              </p:ext>
            </p:extLst>
          </p:nvPr>
        </p:nvGraphicFramePr>
        <p:xfrm>
          <a:off x="306140" y="2409031"/>
          <a:ext cx="10153128" cy="3531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6689358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1"/>
          <p:cNvSpPr txBox="1"/>
          <p:nvPr/>
        </p:nvSpPr>
        <p:spPr>
          <a:xfrm>
            <a:off x="1890316" y="612279"/>
            <a:ext cx="6713182" cy="466688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Type de contrat des stagiaires insérés</a:t>
            </a: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00000000-0008-0000-0300-00001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8686696"/>
              </p:ext>
            </p:extLst>
          </p:nvPr>
        </p:nvGraphicFramePr>
        <p:xfrm>
          <a:off x="306140" y="1440371"/>
          <a:ext cx="10153128" cy="5796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2582573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7578948" y="4346495"/>
            <a:ext cx="3042444" cy="1169551"/>
          </a:xfrm>
          <a:prstGeom prst="rect">
            <a:avLst/>
          </a:prstGeom>
          <a:solidFill>
            <a:srgbClr val="DEEDFA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chemeClr val="bg1">
                    <a:lumMod val="50000"/>
                  </a:schemeClr>
                </a:solidFill>
              </a:rPr>
              <a:t>Le taux d’insertion recule pour les formations de niveau 6 et 4. Il reste stable pour les niveaux 5,3 et 2.</a:t>
            </a:r>
          </a:p>
          <a:p>
            <a:r>
              <a:rPr lang="fr-FR" sz="1400" i="1" dirty="0">
                <a:solidFill>
                  <a:schemeClr val="bg1">
                    <a:lumMod val="50000"/>
                  </a:schemeClr>
                </a:solidFill>
              </a:rPr>
              <a:t>(Attention : très peu de stagiaires concernés pour niveaux 6 et 7).</a:t>
            </a:r>
          </a:p>
        </p:txBody>
      </p:sp>
      <p:sp>
        <p:nvSpPr>
          <p:cNvPr id="8" name="ZoneTexte 1"/>
          <p:cNvSpPr txBox="1"/>
          <p:nvPr/>
        </p:nvSpPr>
        <p:spPr>
          <a:xfrm>
            <a:off x="1890316" y="612279"/>
            <a:ext cx="6713182" cy="466688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Taux d’insertion selon le niveau de la formation suivie</a:t>
            </a:r>
          </a:p>
        </p:txBody>
      </p:sp>
      <p:sp>
        <p:nvSpPr>
          <p:cNvPr id="11" name="ZoneTexte 4"/>
          <p:cNvSpPr txBox="1"/>
          <p:nvPr/>
        </p:nvSpPr>
        <p:spPr>
          <a:xfrm>
            <a:off x="5316220" y="2040265"/>
            <a:ext cx="452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50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12" name="ZoneTexte 4"/>
          <p:cNvSpPr txBox="1"/>
          <p:nvPr/>
        </p:nvSpPr>
        <p:spPr>
          <a:xfrm>
            <a:off x="7126580" y="3799110"/>
            <a:ext cx="452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74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13" name="ZoneTexte 4"/>
          <p:cNvSpPr txBox="1"/>
          <p:nvPr/>
        </p:nvSpPr>
        <p:spPr>
          <a:xfrm>
            <a:off x="6142845" y="4716735"/>
            <a:ext cx="452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60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14" name="ZoneTexte 4"/>
          <p:cNvSpPr txBox="1"/>
          <p:nvPr/>
        </p:nvSpPr>
        <p:spPr>
          <a:xfrm>
            <a:off x="6238107" y="5608379"/>
            <a:ext cx="452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62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15" name="ZoneTexte 4"/>
          <p:cNvSpPr txBox="1"/>
          <p:nvPr/>
        </p:nvSpPr>
        <p:spPr>
          <a:xfrm>
            <a:off x="5028188" y="6440489"/>
            <a:ext cx="452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45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17" name="ZoneTexte 4"/>
          <p:cNvSpPr txBox="1"/>
          <p:nvPr/>
        </p:nvSpPr>
        <p:spPr>
          <a:xfrm>
            <a:off x="7722964" y="2968546"/>
            <a:ext cx="452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81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graphicFrame>
        <p:nvGraphicFramePr>
          <p:cNvPr id="18" name="Graphique 17">
            <a:extLst>
              <a:ext uri="{FF2B5EF4-FFF2-40B4-BE49-F238E27FC236}">
                <a16:creationId xmlns:a16="http://schemas.microsoft.com/office/drawing/2014/main" id="{00000000-0008-0000-0300-00001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2045915"/>
              </p:ext>
            </p:extLst>
          </p:nvPr>
        </p:nvGraphicFramePr>
        <p:xfrm>
          <a:off x="2" y="997663"/>
          <a:ext cx="10621390" cy="6095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5137235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1"/>
          <p:cNvSpPr txBox="1"/>
          <p:nvPr/>
        </p:nvSpPr>
        <p:spPr>
          <a:xfrm>
            <a:off x="1890316" y="612279"/>
            <a:ext cx="6713182" cy="466688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Taux d’insertion selon le secteur d’activité en 2020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00000000-0008-0000-0300-00001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1395557"/>
              </p:ext>
            </p:extLst>
          </p:nvPr>
        </p:nvGraphicFramePr>
        <p:xfrm>
          <a:off x="1" y="1188343"/>
          <a:ext cx="10693399" cy="5760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4194572" y="3492599"/>
            <a:ext cx="3312368" cy="1384995"/>
          </a:xfrm>
          <a:prstGeom prst="rect">
            <a:avLst/>
          </a:prstGeom>
          <a:solidFill>
            <a:srgbClr val="DEEDFA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chemeClr val="bg1">
                    <a:lumMod val="50000"/>
                  </a:schemeClr>
                </a:solidFill>
              </a:rPr>
              <a:t>Le taux d’insertion varie de 44,9 % à 79,3 % selon le secteur d’activité.</a:t>
            </a:r>
          </a:p>
          <a:p>
            <a:r>
              <a:rPr lang="fr-FR" sz="1400" i="1" dirty="0">
                <a:solidFill>
                  <a:schemeClr val="bg1">
                    <a:lumMod val="50000"/>
                  </a:schemeClr>
                </a:solidFill>
              </a:rPr>
              <a:t>Globalement, ce sont les secteurs à dimension technique/scientifique qui bénéficient des meilleurs taux d’insertion.</a:t>
            </a:r>
          </a:p>
        </p:txBody>
      </p:sp>
    </p:spTree>
    <p:extLst>
      <p:ext uri="{BB962C8B-B14F-4D97-AF65-F5344CB8AC3E}">
        <p14:creationId xmlns:p14="http://schemas.microsoft.com/office/powerpoint/2010/main" val="207811050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371036" y="2348499"/>
            <a:ext cx="452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63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8" name="ZoneTexte 4"/>
          <p:cNvSpPr txBox="1"/>
          <p:nvPr/>
        </p:nvSpPr>
        <p:spPr>
          <a:xfrm>
            <a:off x="6960768" y="4356695"/>
            <a:ext cx="4171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45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9" name="ZoneTexte 4"/>
          <p:cNvSpPr txBox="1"/>
          <p:nvPr/>
        </p:nvSpPr>
        <p:spPr>
          <a:xfrm>
            <a:off x="7444193" y="5364807"/>
            <a:ext cx="452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51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10" name="ZoneTexte 4"/>
          <p:cNvSpPr txBox="1"/>
          <p:nvPr/>
        </p:nvSpPr>
        <p:spPr>
          <a:xfrm>
            <a:off x="8546245" y="6372919"/>
            <a:ext cx="452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65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11" name="ZoneTexte 1"/>
          <p:cNvSpPr txBox="1"/>
          <p:nvPr/>
        </p:nvSpPr>
        <p:spPr>
          <a:xfrm>
            <a:off x="1890316" y="612279"/>
            <a:ext cx="6713182" cy="466688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Taux d’insertion selon le secteur d’activité de 2008 à 2020 (1/3)</a:t>
            </a:r>
          </a:p>
        </p:txBody>
      </p:sp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00000000-0008-0000-0300-00001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7515204"/>
              </p:ext>
            </p:extLst>
          </p:nvPr>
        </p:nvGraphicFramePr>
        <p:xfrm>
          <a:off x="90118" y="972319"/>
          <a:ext cx="10513166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922DBC31-7312-4C14-965F-32418F7B3FC6}"/>
              </a:ext>
            </a:extLst>
          </p:cNvPr>
          <p:cNvSpPr txBox="1"/>
          <p:nvPr/>
        </p:nvSpPr>
        <p:spPr>
          <a:xfrm>
            <a:off x="8371036" y="3420591"/>
            <a:ext cx="452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63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75676503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1"/>
          <p:cNvSpPr txBox="1"/>
          <p:nvPr/>
        </p:nvSpPr>
        <p:spPr>
          <a:xfrm>
            <a:off x="1890316" y="612279"/>
            <a:ext cx="6713182" cy="466688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Taux d’insertion selon le secteur d’activité de 2008 à 2020 (2/3)</a:t>
            </a:r>
          </a:p>
        </p:txBody>
      </p:sp>
      <p:sp>
        <p:nvSpPr>
          <p:cNvPr id="9" name="ZoneTexte 4"/>
          <p:cNvSpPr txBox="1"/>
          <p:nvPr/>
        </p:nvSpPr>
        <p:spPr>
          <a:xfrm>
            <a:off x="8583269" y="3426398"/>
            <a:ext cx="452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66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10" name="ZoneTexte 4"/>
          <p:cNvSpPr txBox="1"/>
          <p:nvPr/>
        </p:nvSpPr>
        <p:spPr>
          <a:xfrm>
            <a:off x="7865039" y="4428703"/>
            <a:ext cx="452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57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11" name="ZoneTexte 4"/>
          <p:cNvSpPr txBox="1"/>
          <p:nvPr/>
        </p:nvSpPr>
        <p:spPr>
          <a:xfrm>
            <a:off x="8443044" y="5364807"/>
            <a:ext cx="452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65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12" name="ZoneTexte 4"/>
          <p:cNvSpPr txBox="1"/>
          <p:nvPr/>
        </p:nvSpPr>
        <p:spPr>
          <a:xfrm>
            <a:off x="8895412" y="6300911"/>
            <a:ext cx="452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71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00000000-0008-0000-0300-00001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7001638"/>
              </p:ext>
            </p:extLst>
          </p:nvPr>
        </p:nvGraphicFramePr>
        <p:xfrm>
          <a:off x="0" y="1078967"/>
          <a:ext cx="10531276" cy="5870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ZoneTexte 4"/>
          <p:cNvSpPr txBox="1"/>
          <p:nvPr/>
        </p:nvSpPr>
        <p:spPr>
          <a:xfrm>
            <a:off x="9091116" y="2412479"/>
            <a:ext cx="4171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74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6266329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1"/>
          <p:cNvSpPr txBox="1"/>
          <p:nvPr/>
        </p:nvSpPr>
        <p:spPr>
          <a:xfrm>
            <a:off x="1890316" y="612279"/>
            <a:ext cx="6713182" cy="466688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Taux d’insertion selon le secteur d’activité de 2008 à 2020 (3/3)</a:t>
            </a:r>
          </a:p>
        </p:txBody>
      </p:sp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00000000-0008-0000-0300-00001C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9777439"/>
              </p:ext>
            </p:extLst>
          </p:nvPr>
        </p:nvGraphicFramePr>
        <p:xfrm>
          <a:off x="1" y="1002891"/>
          <a:ext cx="10603283" cy="601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ZoneTexte 4"/>
          <p:cNvSpPr txBox="1"/>
          <p:nvPr/>
        </p:nvSpPr>
        <p:spPr>
          <a:xfrm>
            <a:off x="8659068" y="2628503"/>
            <a:ext cx="452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79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9" name="ZoneTexte 4"/>
          <p:cNvSpPr txBox="1"/>
          <p:nvPr/>
        </p:nvSpPr>
        <p:spPr>
          <a:xfrm>
            <a:off x="6303124" y="3888830"/>
            <a:ext cx="452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53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10" name="ZoneTexte 4"/>
          <p:cNvSpPr txBox="1"/>
          <p:nvPr/>
        </p:nvSpPr>
        <p:spPr>
          <a:xfrm>
            <a:off x="7506940" y="5076775"/>
            <a:ext cx="452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67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11" name="ZoneTexte 4"/>
          <p:cNvSpPr txBox="1"/>
          <p:nvPr/>
        </p:nvSpPr>
        <p:spPr>
          <a:xfrm>
            <a:off x="5850756" y="6312151"/>
            <a:ext cx="452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b="1" dirty="0">
                <a:solidFill>
                  <a:srgbClr val="FF0000"/>
                </a:solidFill>
              </a:rPr>
              <a:t>48 </a:t>
            </a:r>
            <a:r>
              <a:rPr lang="fr-FR" sz="800" b="1" dirty="0">
                <a:solidFill>
                  <a:srgbClr val="FF0000"/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812445430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7002884" y="5535613"/>
            <a:ext cx="3240360" cy="954107"/>
          </a:xfrm>
          <a:prstGeom prst="rect">
            <a:avLst/>
          </a:prstGeom>
          <a:solidFill>
            <a:srgbClr val="DEEDFA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chemeClr val="bg1">
                    <a:lumMod val="50000"/>
                  </a:schemeClr>
                </a:solidFill>
              </a:rPr>
              <a:t>Seules ont été retenues dans cette analyse les formations 2019 pour lesquelles au moins 10 stagiaires ont répondu à l’enquête insertion en 2020.</a:t>
            </a:r>
          </a:p>
        </p:txBody>
      </p:sp>
      <p:sp>
        <p:nvSpPr>
          <p:cNvPr id="5" name="ZoneTexte 1"/>
          <p:cNvSpPr txBox="1"/>
          <p:nvPr/>
        </p:nvSpPr>
        <p:spPr>
          <a:xfrm>
            <a:off x="1890316" y="612279"/>
            <a:ext cx="6713182" cy="466688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Les formations qui affichent le meilleur taux d’insertion</a:t>
            </a: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079769"/>
              </p:ext>
            </p:extLst>
          </p:nvPr>
        </p:nvGraphicFramePr>
        <p:xfrm>
          <a:off x="378148" y="1908423"/>
          <a:ext cx="9865095" cy="3376818"/>
        </p:xfrm>
        <a:graphic>
          <a:graphicData uri="http://schemas.openxmlformats.org/drawingml/2006/table">
            <a:tbl>
              <a:tblPr/>
              <a:tblGrid>
                <a:gridCol w="4786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5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6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77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004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Titre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Nombre de personnes insérées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Nombre de réponses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Taux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03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effectLst/>
                          <a:latin typeface="Arial" panose="020B0604020202020204" pitchFamily="34" charset="0"/>
                        </a:rPr>
                        <a:t>Infirmiers(ières) d’état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0" i="0" u="none" strike="noStrike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0" i="0" u="none" strike="noStrike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0" i="0" u="none" strike="noStrike" dirty="0">
                          <a:effectLst/>
                          <a:latin typeface="Arial" panose="020B0604020202020204" pitchFamily="34" charset="0"/>
                        </a:rPr>
                        <a:t>100,0 %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03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effectLst/>
                          <a:latin typeface="Arial" panose="020B0604020202020204" pitchFamily="34" charset="0"/>
                        </a:rPr>
                        <a:t>Technicien d'études du bâtiment en économie de la construction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0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0" i="0" u="none" strike="noStrike" dirty="0">
                          <a:effectLst/>
                          <a:latin typeface="Arial" panose="020B0604020202020204" pitchFamily="34" charset="0"/>
                        </a:rPr>
                        <a:t>100,0 %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03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effectLst/>
                          <a:latin typeface="Arial" panose="020B0604020202020204" pitchFamily="34" charset="0"/>
                        </a:rPr>
                        <a:t>Mécanicien réparateur en cycles et motocycles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0" i="0" u="none" strike="noStrike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0" i="0" u="none" strike="noStrike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0" i="0" u="none" strike="noStrike" dirty="0">
                          <a:effectLst/>
                          <a:latin typeface="Arial" panose="020B0604020202020204" pitchFamily="34" charset="0"/>
                        </a:rPr>
                        <a:t>100,0 %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03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effectLst/>
                          <a:latin typeface="Arial" panose="020B0604020202020204" pitchFamily="34" charset="0"/>
                        </a:rPr>
                        <a:t>Gardien d’immeuble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0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0" i="0" u="none" strike="noStrike" dirty="0">
                          <a:effectLst/>
                          <a:latin typeface="Arial" panose="020B0604020202020204" pitchFamily="34" charset="0"/>
                        </a:rPr>
                        <a:t>94,7 %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03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effectLst/>
                          <a:latin typeface="Arial" panose="020B0604020202020204" pitchFamily="34" charset="0"/>
                        </a:rPr>
                        <a:t>Concepteur développeur d'applications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0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0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0" i="0" u="none" strike="noStrike" dirty="0">
                          <a:effectLst/>
                          <a:latin typeface="Arial" panose="020B0604020202020204" pitchFamily="34" charset="0"/>
                        </a:rPr>
                        <a:t>91,7 %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03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effectLst/>
                          <a:latin typeface="Arial" panose="020B0604020202020204" pitchFamily="34" charset="0"/>
                        </a:rPr>
                        <a:t>Opticien lunetier (BTS)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0" i="0" u="none" strike="noStrike" dirty="0">
                          <a:effectLst/>
                          <a:latin typeface="Arial" panose="020B0604020202020204" pitchFamily="34" charset="0"/>
                        </a:rPr>
                        <a:t>90,0 %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03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effectLst/>
                          <a:latin typeface="Arial" panose="020B0604020202020204" pitchFamily="34" charset="0"/>
                        </a:rPr>
                        <a:t>Contrôleur technique automobile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0" i="0" u="none" strike="noStrike" dirty="0">
                          <a:effectLst/>
                          <a:latin typeface="Arial" panose="020B0604020202020204" pitchFamily="34" charset="0"/>
                        </a:rPr>
                        <a:t>90,0 %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03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effectLst/>
                          <a:latin typeface="Arial" panose="020B0604020202020204" pitchFamily="34" charset="0"/>
                        </a:rPr>
                        <a:t>Technicien(ne) supérieur(e) en réseaux informatiques et télécommunications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0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0" i="0" u="none" strike="noStrike" dirty="0">
                          <a:effectLst/>
                          <a:latin typeface="Arial" panose="020B0604020202020204" pitchFamily="34" charset="0"/>
                        </a:rPr>
                        <a:t>90,0 %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03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effectLst/>
                          <a:latin typeface="Arial" panose="020B0604020202020204" pitchFamily="34" charset="0"/>
                        </a:rPr>
                        <a:t>Comptabilité Gestion  (BTS 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0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0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0" i="0" u="none" strike="noStrike" dirty="0">
                          <a:effectLst/>
                          <a:latin typeface="Arial" panose="020B0604020202020204" pitchFamily="34" charset="0"/>
                        </a:rPr>
                        <a:t>89,5 %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03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b="0" i="0" u="none" strike="noStrike">
                          <a:effectLst/>
                          <a:latin typeface="Arial" panose="020B0604020202020204" pitchFamily="34" charset="0"/>
                        </a:rPr>
                        <a:t>Aide-soignant(e) (DPAS)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0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0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200" b="0" i="0" u="none" strike="noStrike" dirty="0">
                          <a:effectLst/>
                          <a:latin typeface="Arial" panose="020B0604020202020204" pitchFamily="34" charset="0"/>
                        </a:rPr>
                        <a:t>88,5 %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66017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111250" y="2271713"/>
            <a:ext cx="6637088" cy="349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>
            <a:lvl1pPr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DDDDDD"/>
              </a:buClr>
              <a:buFont typeface="Wingdings" panose="05000000000000000000" pitchFamily="2" charset="2"/>
              <a:buChar char="Ø"/>
            </a:pPr>
            <a:r>
              <a:rPr lang="fr-FR" altLang="fr-FR" dirty="0"/>
              <a:t> </a:t>
            </a:r>
            <a:r>
              <a:rPr lang="fr-FR" altLang="fr-FR" dirty="0">
                <a:solidFill>
                  <a:srgbClr val="DDDDDD"/>
                </a:solidFill>
              </a:rPr>
              <a:t>Moyens et résultats</a:t>
            </a:r>
          </a:p>
          <a:p>
            <a:pPr eaLnBrk="1" hangingPunct="1">
              <a:lnSpc>
                <a:spcPct val="150000"/>
              </a:lnSpc>
              <a:buClr>
                <a:srgbClr val="DDDDDD"/>
              </a:buClr>
              <a:buFont typeface="Wingdings" panose="05000000000000000000" pitchFamily="2" charset="2"/>
              <a:buChar char="Ø"/>
            </a:pPr>
            <a:r>
              <a:rPr lang="fr-FR" altLang="fr-FR" dirty="0">
                <a:solidFill>
                  <a:srgbClr val="DDDDDD"/>
                </a:solidFill>
              </a:rPr>
              <a:t> UEROS </a:t>
            </a:r>
          </a:p>
          <a:p>
            <a:pPr eaLnBrk="1" hangingPunct="1">
              <a:lnSpc>
                <a:spcPct val="150000"/>
              </a:lnSpc>
              <a:buClr>
                <a:srgbClr val="DDDDDD"/>
              </a:buClr>
              <a:buFont typeface="Wingdings" panose="05000000000000000000" pitchFamily="2" charset="2"/>
              <a:buChar char="Ø"/>
            </a:pPr>
            <a:r>
              <a:rPr lang="fr-FR" altLang="fr-FR" dirty="0">
                <a:solidFill>
                  <a:srgbClr val="DDDDDD"/>
                </a:solidFill>
              </a:rPr>
              <a:t> ESPO</a:t>
            </a:r>
          </a:p>
          <a:p>
            <a:pPr eaLnBrk="1" hangingPunct="1">
              <a:lnSpc>
                <a:spcPct val="150000"/>
              </a:lnSpc>
              <a:buClr>
                <a:srgbClr val="DDDDDD"/>
              </a:buClr>
              <a:buFont typeface="Wingdings" panose="05000000000000000000" pitchFamily="2" charset="2"/>
              <a:buChar char="Ø"/>
            </a:pPr>
            <a:r>
              <a:rPr lang="fr-FR" altLang="fr-FR" dirty="0">
                <a:solidFill>
                  <a:srgbClr val="DDDDDD"/>
                </a:solidFill>
              </a:rPr>
              <a:t> ESRP</a:t>
            </a:r>
          </a:p>
          <a:p>
            <a:pPr eaLnBrk="1" hangingPunct="1">
              <a:lnSpc>
                <a:spcPct val="150000"/>
              </a:lnSpc>
              <a:buClr>
                <a:srgbClr val="4B9BE3"/>
              </a:buClr>
              <a:buFont typeface="Wingdings" panose="05000000000000000000" pitchFamily="2" charset="2"/>
              <a:buChar char="Ø"/>
            </a:pPr>
            <a:r>
              <a:rPr lang="fr-FR" altLang="fr-FR" dirty="0"/>
              <a:t> Pathologies principales et associées des stagiaires </a:t>
            </a:r>
          </a:p>
          <a:p>
            <a:pPr eaLnBrk="1" hangingPunct="1">
              <a:lnSpc>
                <a:spcPct val="150000"/>
              </a:lnSpc>
              <a:buClr>
                <a:srgbClr val="4B9BE3"/>
              </a:buClr>
              <a:buFont typeface="Wingdings" panose="05000000000000000000" pitchFamily="2" charset="2"/>
              <a:buChar char="Ø"/>
            </a:pPr>
            <a:r>
              <a:rPr lang="fr-FR" altLang="fr-FR" dirty="0">
                <a:solidFill>
                  <a:srgbClr val="DDDDDD"/>
                </a:solidFill>
              </a:rPr>
              <a:t>Sociologie des bénéficiaires</a:t>
            </a:r>
          </a:p>
          <a:p>
            <a:pPr eaLnBrk="1" hangingPunct="1">
              <a:lnSpc>
                <a:spcPct val="150000"/>
              </a:lnSpc>
              <a:buClr>
                <a:srgbClr val="DDDDDD"/>
              </a:buClr>
              <a:buFont typeface="Wingdings" panose="05000000000000000000" pitchFamily="2" charset="2"/>
              <a:buChar char="Ø"/>
            </a:pPr>
            <a:endParaRPr lang="fr-FR" altLang="fr-FR" dirty="0">
              <a:solidFill>
                <a:srgbClr val="DDDDDD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"/>
          <p:cNvSpPr txBox="1"/>
          <p:nvPr/>
        </p:nvSpPr>
        <p:spPr>
          <a:xfrm>
            <a:off x="1890316" y="612279"/>
            <a:ext cx="6713182" cy="466688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Pathologies principales des stagiaires par type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0000000-0008-0000-0300-00001F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2645749"/>
              </p:ext>
            </p:extLst>
          </p:nvPr>
        </p:nvGraphicFramePr>
        <p:xfrm>
          <a:off x="234133" y="1260351"/>
          <a:ext cx="3744416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00000000-0008-0000-0300-000021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3156058"/>
              </p:ext>
            </p:extLst>
          </p:nvPr>
        </p:nvGraphicFramePr>
        <p:xfrm>
          <a:off x="3690516" y="1260351"/>
          <a:ext cx="3522742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00000000-0008-0000-0300-00002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3588821"/>
              </p:ext>
            </p:extLst>
          </p:nvPr>
        </p:nvGraphicFramePr>
        <p:xfrm>
          <a:off x="7002884" y="1260351"/>
          <a:ext cx="3666757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86823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111250" y="2271713"/>
            <a:ext cx="6561747" cy="349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>
            <a:lvl1pPr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4B9BE3"/>
              </a:buClr>
              <a:buFont typeface="Wingdings" panose="05000000000000000000" pitchFamily="2" charset="2"/>
              <a:buChar char="Ø"/>
            </a:pPr>
            <a:r>
              <a:rPr lang="fr-FR" altLang="fr-FR" dirty="0"/>
              <a:t> Moyens et chiffres d’activité</a:t>
            </a:r>
          </a:p>
          <a:p>
            <a:pPr eaLnBrk="1" hangingPunct="1">
              <a:lnSpc>
                <a:spcPct val="150000"/>
              </a:lnSpc>
              <a:buClr>
                <a:srgbClr val="4B9BE3"/>
              </a:buClr>
            </a:pPr>
            <a:r>
              <a:rPr lang="fr-FR" altLang="fr-FR" dirty="0">
                <a:solidFill>
                  <a:srgbClr val="DDDDDD"/>
                </a:solidFill>
              </a:rPr>
              <a:t>    UEROS </a:t>
            </a:r>
          </a:p>
          <a:p>
            <a:pPr eaLnBrk="1" hangingPunct="1">
              <a:lnSpc>
                <a:spcPct val="150000"/>
              </a:lnSpc>
              <a:buClr>
                <a:srgbClr val="DDDDDD"/>
              </a:buClr>
              <a:buFont typeface="Wingdings" panose="05000000000000000000" pitchFamily="2" charset="2"/>
              <a:buChar char="Ø"/>
            </a:pPr>
            <a:r>
              <a:rPr lang="fr-FR" altLang="fr-FR" dirty="0">
                <a:solidFill>
                  <a:srgbClr val="DDDDDD"/>
                </a:solidFill>
              </a:rPr>
              <a:t> ESPO</a:t>
            </a:r>
          </a:p>
          <a:p>
            <a:pPr eaLnBrk="1" hangingPunct="1">
              <a:lnSpc>
                <a:spcPct val="150000"/>
              </a:lnSpc>
              <a:buClr>
                <a:srgbClr val="DDDDDD"/>
              </a:buClr>
              <a:buFont typeface="Wingdings" panose="05000000000000000000" pitchFamily="2" charset="2"/>
              <a:buChar char="Ø"/>
            </a:pPr>
            <a:r>
              <a:rPr lang="fr-FR" altLang="fr-FR" dirty="0">
                <a:solidFill>
                  <a:srgbClr val="DDDDDD"/>
                </a:solidFill>
              </a:rPr>
              <a:t> ESRP</a:t>
            </a:r>
          </a:p>
          <a:p>
            <a:pPr eaLnBrk="1" hangingPunct="1">
              <a:lnSpc>
                <a:spcPct val="150000"/>
              </a:lnSpc>
              <a:buClr>
                <a:srgbClr val="DDDDDD"/>
              </a:buClr>
              <a:buFont typeface="Wingdings" panose="05000000000000000000" pitchFamily="2" charset="2"/>
              <a:buChar char="Ø"/>
            </a:pPr>
            <a:r>
              <a:rPr lang="fr-FR" altLang="fr-FR" dirty="0">
                <a:solidFill>
                  <a:srgbClr val="DDDDDD"/>
                </a:solidFill>
              </a:rPr>
              <a:t> Pathologies principales et associées des stagiaires</a:t>
            </a:r>
          </a:p>
          <a:p>
            <a:pPr eaLnBrk="1" hangingPunct="1">
              <a:lnSpc>
                <a:spcPct val="150000"/>
              </a:lnSpc>
              <a:buClr>
                <a:srgbClr val="DDDDDD"/>
              </a:buClr>
              <a:buFont typeface="Wingdings" panose="05000000000000000000" pitchFamily="2" charset="2"/>
              <a:buChar char="Ø"/>
            </a:pPr>
            <a:r>
              <a:rPr lang="fr-FR" altLang="fr-FR" dirty="0">
                <a:solidFill>
                  <a:srgbClr val="DDDDDD"/>
                </a:solidFill>
              </a:rPr>
              <a:t> Sociologie des bénéficiaires</a:t>
            </a:r>
          </a:p>
          <a:p>
            <a:pPr eaLnBrk="1" hangingPunct="1">
              <a:lnSpc>
                <a:spcPct val="150000"/>
              </a:lnSpc>
              <a:buClr>
                <a:srgbClr val="4B9BE3"/>
              </a:buClr>
            </a:pPr>
            <a:endParaRPr lang="fr-FR" altLang="fr-FR" dirty="0">
              <a:solidFill>
                <a:srgbClr val="DDDDDD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1"/>
          <p:cNvSpPr txBox="1"/>
          <p:nvPr/>
        </p:nvSpPr>
        <p:spPr>
          <a:xfrm>
            <a:off x="1890316" y="612279"/>
            <a:ext cx="6713182" cy="466688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Pathologies des stagiaires par nombre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0000000-0008-0000-0300-00002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6307321"/>
              </p:ext>
            </p:extLst>
          </p:nvPr>
        </p:nvGraphicFramePr>
        <p:xfrm>
          <a:off x="-1" y="1188343"/>
          <a:ext cx="10693401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890350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2456597" y="6156895"/>
            <a:ext cx="5580620" cy="954107"/>
          </a:xfrm>
          <a:prstGeom prst="rect">
            <a:avLst/>
          </a:prstGeom>
          <a:solidFill>
            <a:srgbClr val="DEEDFA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chemeClr val="bg1">
                    <a:lumMod val="50000"/>
                  </a:schemeClr>
                </a:solidFill>
              </a:rPr>
              <a:t>Comme en 2015, 2016 ,2017, 2018 et en 2019, la maladie est la principale cause des pathologies en 2020 en Formation et Pré-orientation, les accidents de la vie privée la première cause en Ueros.</a:t>
            </a:r>
          </a:p>
        </p:txBody>
      </p:sp>
      <p:sp>
        <p:nvSpPr>
          <p:cNvPr id="10" name="ZoneTexte 1"/>
          <p:cNvSpPr txBox="1"/>
          <p:nvPr/>
        </p:nvSpPr>
        <p:spPr>
          <a:xfrm>
            <a:off x="1890316" y="612279"/>
            <a:ext cx="6713182" cy="466688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Pathologies principales des stagiaires par origine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300-00002C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5351783"/>
              </p:ext>
            </p:extLst>
          </p:nvPr>
        </p:nvGraphicFramePr>
        <p:xfrm>
          <a:off x="0" y="1188343"/>
          <a:ext cx="2862424" cy="5184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00000000-0008-0000-0300-00002E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1489467"/>
              </p:ext>
            </p:extLst>
          </p:nvPr>
        </p:nvGraphicFramePr>
        <p:xfrm>
          <a:off x="3330475" y="1260352"/>
          <a:ext cx="3672409" cy="5112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00000000-0008-0000-0300-000030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5561306"/>
              </p:ext>
            </p:extLst>
          </p:nvPr>
        </p:nvGraphicFramePr>
        <p:xfrm>
          <a:off x="7002884" y="1260352"/>
          <a:ext cx="3690516" cy="5040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946778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90316" y="612279"/>
            <a:ext cx="6713182" cy="466688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Pathologies associées des stagiaires par type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0000000-0008-0000-0300-000041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8144536"/>
              </p:ext>
            </p:extLst>
          </p:nvPr>
        </p:nvGraphicFramePr>
        <p:xfrm>
          <a:off x="1" y="1256311"/>
          <a:ext cx="3690516" cy="5620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300-00004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8336147"/>
              </p:ext>
            </p:extLst>
          </p:nvPr>
        </p:nvGraphicFramePr>
        <p:xfrm>
          <a:off x="3474493" y="1256311"/>
          <a:ext cx="3528391" cy="5620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00000000-0008-0000-0300-00004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1376383"/>
              </p:ext>
            </p:extLst>
          </p:nvPr>
        </p:nvGraphicFramePr>
        <p:xfrm>
          <a:off x="7074892" y="1256311"/>
          <a:ext cx="3618508" cy="5620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076967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"/>
          <p:cNvSpPr txBox="1"/>
          <p:nvPr/>
        </p:nvSpPr>
        <p:spPr>
          <a:xfrm>
            <a:off x="2555882" y="540271"/>
            <a:ext cx="5581635" cy="466717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Origine des lésions cérébrales des stagiaires en UEROS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00000000-0008-0000-0300-00004C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0297459"/>
              </p:ext>
            </p:extLst>
          </p:nvPr>
        </p:nvGraphicFramePr>
        <p:xfrm>
          <a:off x="-1" y="1188343"/>
          <a:ext cx="10693401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156538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/>
          <p:nvPr/>
        </p:nvSpPr>
        <p:spPr>
          <a:xfrm>
            <a:off x="3467356" y="6588943"/>
            <a:ext cx="3744416" cy="523220"/>
          </a:xfrm>
          <a:prstGeom prst="rect">
            <a:avLst/>
          </a:prstGeom>
          <a:solidFill>
            <a:srgbClr val="DEEDFA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chemeClr val="bg1">
                    <a:lumMod val="50000"/>
                  </a:schemeClr>
                </a:solidFill>
              </a:rPr>
              <a:t>Les sorties anticipées de stage sont généralement liées à des raisons de santé.</a:t>
            </a:r>
          </a:p>
        </p:txBody>
      </p:sp>
      <p:sp>
        <p:nvSpPr>
          <p:cNvPr id="53" name="ZoneTexte 1"/>
          <p:cNvSpPr txBox="1"/>
          <p:nvPr/>
        </p:nvSpPr>
        <p:spPr>
          <a:xfrm>
            <a:off x="1890316" y="612279"/>
            <a:ext cx="6713182" cy="466688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Motifs d’arrêt des stages</a:t>
            </a:r>
          </a:p>
        </p:txBody>
      </p:sp>
      <p:graphicFrame>
        <p:nvGraphicFramePr>
          <p:cNvPr id="45" name="Graphique 44">
            <a:extLst>
              <a:ext uri="{FF2B5EF4-FFF2-40B4-BE49-F238E27FC236}">
                <a16:creationId xmlns:a16="http://schemas.microsoft.com/office/drawing/2014/main" id="{00000000-0008-0000-0300-00003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0680224"/>
              </p:ext>
            </p:extLst>
          </p:nvPr>
        </p:nvGraphicFramePr>
        <p:xfrm>
          <a:off x="0" y="1188343"/>
          <a:ext cx="3467357" cy="5400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2" name="ZoneTexte 31"/>
          <p:cNvSpPr txBox="1"/>
          <p:nvPr/>
        </p:nvSpPr>
        <p:spPr>
          <a:xfrm>
            <a:off x="704038" y="1846775"/>
            <a:ext cx="16850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49 personnes concernées 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706739" y="2505359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35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706739" y="3147117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24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695322" y="3788875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5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695322" y="4434885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2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685260" y="5076775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1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62D2363F-7EED-4D60-BE77-E8E86351FCA1}"/>
              </a:ext>
            </a:extLst>
          </p:cNvPr>
          <p:cNvSpPr txBox="1"/>
          <p:nvPr/>
        </p:nvSpPr>
        <p:spPr>
          <a:xfrm>
            <a:off x="704038" y="5807248"/>
            <a:ext cx="2176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0</a:t>
            </a:r>
          </a:p>
        </p:txBody>
      </p:sp>
      <p:graphicFrame>
        <p:nvGraphicFramePr>
          <p:cNvPr id="56" name="Graphique 55">
            <a:extLst>
              <a:ext uri="{FF2B5EF4-FFF2-40B4-BE49-F238E27FC236}">
                <a16:creationId xmlns:a16="http://schemas.microsoft.com/office/drawing/2014/main" id="{00000000-0008-0000-0300-00003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0372798"/>
              </p:ext>
            </p:extLst>
          </p:nvPr>
        </p:nvGraphicFramePr>
        <p:xfrm>
          <a:off x="3587363" y="1188343"/>
          <a:ext cx="3415526" cy="5400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9" name="ZoneTexte 38"/>
          <p:cNvSpPr txBox="1"/>
          <p:nvPr/>
        </p:nvSpPr>
        <p:spPr>
          <a:xfrm>
            <a:off x="4369102" y="1895122"/>
            <a:ext cx="17556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176 personnes concernées 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4369102" y="2532806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86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4369102" y="3180450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64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4347770" y="3794812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18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4347770" y="4454404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14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4340763" y="5056818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5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4347770" y="5716410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4</a:t>
            </a:r>
          </a:p>
        </p:txBody>
      </p:sp>
      <p:graphicFrame>
        <p:nvGraphicFramePr>
          <p:cNvPr id="57" name="Graphique 56">
            <a:extLst>
              <a:ext uri="{FF2B5EF4-FFF2-40B4-BE49-F238E27FC236}">
                <a16:creationId xmlns:a16="http://schemas.microsoft.com/office/drawing/2014/main" id="{00000000-0008-0000-0300-00003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4746734"/>
              </p:ext>
            </p:extLst>
          </p:nvPr>
        </p:nvGraphicFramePr>
        <p:xfrm>
          <a:off x="7122895" y="1188342"/>
          <a:ext cx="3559401" cy="5400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7" name="ZoneTexte 46"/>
          <p:cNvSpPr txBox="1"/>
          <p:nvPr/>
        </p:nvSpPr>
        <p:spPr>
          <a:xfrm>
            <a:off x="7911571" y="1895121"/>
            <a:ext cx="17556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338 personnes concernées 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7927895" y="2556495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116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7911571" y="3177984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116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7901290" y="3824709"/>
            <a:ext cx="396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113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7927895" y="4460847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67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7925769" y="5083714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32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7911571" y="5734925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5566947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111250" y="2271713"/>
            <a:ext cx="6561747" cy="349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>
            <a:lvl1pPr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DDDDDD"/>
              </a:buClr>
              <a:buFont typeface="Wingdings" panose="05000000000000000000" pitchFamily="2" charset="2"/>
              <a:buChar char="Ø"/>
            </a:pPr>
            <a:r>
              <a:rPr lang="fr-FR" altLang="fr-FR" dirty="0"/>
              <a:t> </a:t>
            </a:r>
            <a:r>
              <a:rPr lang="fr-FR" altLang="fr-FR" dirty="0">
                <a:solidFill>
                  <a:srgbClr val="DDDDDD"/>
                </a:solidFill>
              </a:rPr>
              <a:t>Moyens et résultats</a:t>
            </a:r>
          </a:p>
          <a:p>
            <a:pPr eaLnBrk="1" hangingPunct="1">
              <a:lnSpc>
                <a:spcPct val="150000"/>
              </a:lnSpc>
              <a:buClr>
                <a:srgbClr val="DDDDDD"/>
              </a:buClr>
              <a:buFont typeface="Wingdings" panose="05000000000000000000" pitchFamily="2" charset="2"/>
              <a:buChar char="Ø"/>
            </a:pPr>
            <a:r>
              <a:rPr lang="fr-FR" altLang="fr-FR" dirty="0">
                <a:solidFill>
                  <a:srgbClr val="DDDDDD"/>
                </a:solidFill>
              </a:rPr>
              <a:t> UEROS </a:t>
            </a:r>
          </a:p>
          <a:p>
            <a:pPr eaLnBrk="1" hangingPunct="1">
              <a:lnSpc>
                <a:spcPct val="150000"/>
              </a:lnSpc>
              <a:buClr>
                <a:srgbClr val="DDDDDD"/>
              </a:buClr>
              <a:buFont typeface="Wingdings" panose="05000000000000000000" pitchFamily="2" charset="2"/>
              <a:buChar char="Ø"/>
            </a:pPr>
            <a:r>
              <a:rPr lang="fr-FR" altLang="fr-FR" dirty="0">
                <a:solidFill>
                  <a:srgbClr val="DDDDDD"/>
                </a:solidFill>
              </a:rPr>
              <a:t> ESPO</a:t>
            </a:r>
          </a:p>
          <a:p>
            <a:pPr eaLnBrk="1" hangingPunct="1">
              <a:lnSpc>
                <a:spcPct val="150000"/>
              </a:lnSpc>
              <a:buClr>
                <a:srgbClr val="DDDDDD"/>
              </a:buClr>
              <a:buFont typeface="Wingdings" panose="05000000000000000000" pitchFamily="2" charset="2"/>
              <a:buChar char="Ø"/>
            </a:pPr>
            <a:r>
              <a:rPr lang="fr-FR" altLang="fr-FR" dirty="0">
                <a:solidFill>
                  <a:srgbClr val="DDDDDD"/>
                </a:solidFill>
              </a:rPr>
              <a:t> ESRP</a:t>
            </a:r>
          </a:p>
          <a:p>
            <a:pPr eaLnBrk="1" hangingPunct="1">
              <a:lnSpc>
                <a:spcPct val="150000"/>
              </a:lnSpc>
              <a:buClr>
                <a:srgbClr val="DDDDDD"/>
              </a:buClr>
              <a:buFont typeface="Wingdings" panose="05000000000000000000" pitchFamily="2" charset="2"/>
              <a:buChar char="Ø"/>
            </a:pPr>
            <a:r>
              <a:rPr lang="fr-FR" altLang="fr-FR" dirty="0">
                <a:solidFill>
                  <a:srgbClr val="DDDDDD"/>
                </a:solidFill>
              </a:rPr>
              <a:t> Pathologies principales et associées des stagiaires</a:t>
            </a:r>
          </a:p>
          <a:p>
            <a:pPr eaLnBrk="1" hangingPunct="1">
              <a:lnSpc>
                <a:spcPct val="150000"/>
              </a:lnSpc>
              <a:buClr>
                <a:srgbClr val="4B9BE3"/>
              </a:buClr>
              <a:buFont typeface="Wingdings" panose="05000000000000000000" pitchFamily="2" charset="2"/>
              <a:buChar char="Ø"/>
            </a:pPr>
            <a:r>
              <a:rPr lang="fr-FR" altLang="fr-FR" dirty="0"/>
              <a:t> Sociologie des stagiaires </a:t>
            </a:r>
          </a:p>
          <a:p>
            <a:pPr eaLnBrk="1" hangingPunct="1">
              <a:lnSpc>
                <a:spcPct val="150000"/>
              </a:lnSpc>
              <a:buClr>
                <a:srgbClr val="DDDDDD"/>
              </a:buClr>
            </a:pPr>
            <a:endParaRPr lang="fr-FR" altLang="fr-FR" dirty="0">
              <a:solidFill>
                <a:srgbClr val="DDDDDD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1"/>
          <p:cNvSpPr txBox="1"/>
          <p:nvPr/>
        </p:nvSpPr>
        <p:spPr>
          <a:xfrm>
            <a:off x="1890316" y="612279"/>
            <a:ext cx="6713182" cy="466688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Sociologie des stagiaires : sexes</a:t>
            </a:r>
          </a:p>
        </p:txBody>
      </p:sp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00000000-0008-0000-0300-00004E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6553678"/>
              </p:ext>
            </p:extLst>
          </p:nvPr>
        </p:nvGraphicFramePr>
        <p:xfrm>
          <a:off x="0" y="1620390"/>
          <a:ext cx="3042445" cy="2769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ZoneTexte 17"/>
          <p:cNvSpPr txBox="1"/>
          <p:nvPr/>
        </p:nvSpPr>
        <p:spPr>
          <a:xfrm>
            <a:off x="490851" y="4144118"/>
            <a:ext cx="1999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>
                <a:solidFill>
                  <a:srgbClr val="C00000"/>
                </a:solidFill>
              </a:rPr>
              <a:t>(La part des femmes augmente)</a:t>
            </a:r>
          </a:p>
        </p:txBody>
      </p:sp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00000000-0008-0000-0300-000050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1942082"/>
              </p:ext>
            </p:extLst>
          </p:nvPr>
        </p:nvGraphicFramePr>
        <p:xfrm>
          <a:off x="3744415" y="1614389"/>
          <a:ext cx="304244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ZoneTexte 18"/>
          <p:cNvSpPr txBox="1"/>
          <p:nvPr/>
        </p:nvSpPr>
        <p:spPr>
          <a:xfrm>
            <a:off x="4250322" y="4144117"/>
            <a:ext cx="1999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>
                <a:solidFill>
                  <a:srgbClr val="C00000"/>
                </a:solidFill>
              </a:rPr>
              <a:t>(La part des femmes augmente)</a:t>
            </a:r>
          </a:p>
        </p:txBody>
      </p:sp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00000000-0008-0000-0300-00005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7561543"/>
              </p:ext>
            </p:extLst>
          </p:nvPr>
        </p:nvGraphicFramePr>
        <p:xfrm>
          <a:off x="7488830" y="1612856"/>
          <a:ext cx="3042445" cy="2769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00000000-0008-0000-0300-00005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717346"/>
              </p:ext>
            </p:extLst>
          </p:nvPr>
        </p:nvGraphicFramePr>
        <p:xfrm>
          <a:off x="3725682" y="4481770"/>
          <a:ext cx="3042445" cy="2743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ZoneTexte 19"/>
          <p:cNvSpPr txBox="1"/>
          <p:nvPr/>
        </p:nvSpPr>
        <p:spPr>
          <a:xfrm>
            <a:off x="7962387" y="4111368"/>
            <a:ext cx="1999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>
                <a:solidFill>
                  <a:srgbClr val="C00000"/>
                </a:solidFill>
              </a:rPr>
              <a:t>(La part des femmes augmente)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4247271" y="6978748"/>
            <a:ext cx="1999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>
                <a:solidFill>
                  <a:srgbClr val="C00000"/>
                </a:solidFill>
              </a:rPr>
              <a:t>(La part des femmes augmente)</a:t>
            </a:r>
          </a:p>
        </p:txBody>
      </p:sp>
    </p:spTree>
    <p:extLst>
      <p:ext uri="{BB962C8B-B14F-4D97-AF65-F5344CB8AC3E}">
        <p14:creationId xmlns:p14="http://schemas.microsoft.com/office/powerpoint/2010/main" val="24524288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7938988" y="1188343"/>
            <a:ext cx="2034332" cy="523220"/>
          </a:xfrm>
          <a:prstGeom prst="rect">
            <a:avLst/>
          </a:prstGeom>
          <a:solidFill>
            <a:srgbClr val="DEEDFA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chemeClr val="bg1">
                    <a:lumMod val="50000"/>
                  </a:schemeClr>
                </a:solidFill>
              </a:rPr>
              <a:t>L’âge moyen reste stable</a:t>
            </a:r>
          </a:p>
        </p:txBody>
      </p:sp>
      <p:sp>
        <p:nvSpPr>
          <p:cNvPr id="7" name="ZoneTexte 1"/>
          <p:cNvSpPr txBox="1"/>
          <p:nvPr/>
        </p:nvSpPr>
        <p:spPr>
          <a:xfrm>
            <a:off x="1890316" y="612279"/>
            <a:ext cx="6713182" cy="466688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Age moyen des stagiaires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00000000-0008-0000-0300-00005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0362957"/>
              </p:ext>
            </p:extLst>
          </p:nvPr>
        </p:nvGraphicFramePr>
        <p:xfrm>
          <a:off x="-1" y="1188343"/>
          <a:ext cx="10693401" cy="5760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286146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1"/>
          <p:cNvSpPr txBox="1"/>
          <p:nvPr/>
        </p:nvSpPr>
        <p:spPr>
          <a:xfrm>
            <a:off x="1890316" y="612279"/>
            <a:ext cx="6713182" cy="466688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fr-FR" altLang="fr-FR" sz="1600" dirty="0"/>
              <a:t>Structure par âge des stagiaires (</a:t>
            </a:r>
            <a:r>
              <a:rPr lang="fr-FR" altLang="fr-FR" sz="1600" dirty="0" err="1"/>
              <a:t>Ueros</a:t>
            </a:r>
            <a:r>
              <a:rPr lang="fr-FR" altLang="fr-FR" sz="1600" dirty="0"/>
              <a:t>, ESPO, ESRP)</a:t>
            </a:r>
            <a:r>
              <a:rPr lang="fr-FR" altLang="fr-FR" sz="1600" dirty="0">
                <a:solidFill>
                  <a:srgbClr val="FF0000"/>
                </a:solidFill>
              </a:rPr>
              <a:t> 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00000000-0008-0000-0300-00005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5464866"/>
              </p:ext>
            </p:extLst>
          </p:nvPr>
        </p:nvGraphicFramePr>
        <p:xfrm>
          <a:off x="90116" y="1260350"/>
          <a:ext cx="10693400" cy="5688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341187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5893494"/>
              </p:ext>
            </p:extLst>
          </p:nvPr>
        </p:nvGraphicFramePr>
        <p:xfrm>
          <a:off x="90116" y="1548383"/>
          <a:ext cx="324036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4962504"/>
              </p:ext>
            </p:extLst>
          </p:nvPr>
        </p:nvGraphicFramePr>
        <p:xfrm>
          <a:off x="3690516" y="1548383"/>
          <a:ext cx="324036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8823247"/>
              </p:ext>
            </p:extLst>
          </p:nvPr>
        </p:nvGraphicFramePr>
        <p:xfrm>
          <a:off x="7002884" y="1548383"/>
          <a:ext cx="360040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ZoneTexte 1"/>
          <p:cNvSpPr txBox="1"/>
          <p:nvPr/>
        </p:nvSpPr>
        <p:spPr>
          <a:xfrm>
            <a:off x="1890316" y="612279"/>
            <a:ext cx="6713182" cy="466688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fr-FR" altLang="fr-FR" sz="1600" dirty="0"/>
              <a:t>Structure par âge des stagiaires</a:t>
            </a:r>
            <a:endParaRPr lang="fr-FR" altLang="fr-F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643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93688" y="668338"/>
            <a:ext cx="5083778" cy="59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>
            <a:lvl1pPr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200" dirty="0"/>
              <a:t>Moyens et activité en 2020</a:t>
            </a:r>
            <a:endParaRPr lang="fr-FR" altLang="fr-FR" sz="10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3042444" y="2268463"/>
            <a:ext cx="792088" cy="5040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108291"/>
              </p:ext>
            </p:extLst>
          </p:nvPr>
        </p:nvGraphicFramePr>
        <p:xfrm>
          <a:off x="1026220" y="2124448"/>
          <a:ext cx="8712968" cy="3312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3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1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59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59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59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206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2020</a:t>
                      </a: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UEROS</a:t>
                      </a: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ESPO</a:t>
                      </a: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ESRP</a:t>
                      </a: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>
                          <a:effectLst/>
                          <a:latin typeface="Arial"/>
                        </a:rPr>
                        <a:t>Nombre de services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1" i="0" u="none" strike="noStrike" dirty="0"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1" i="0" u="none" strike="noStrike">
                          <a:effectLst/>
                          <a:latin typeface="Arial"/>
                        </a:rPr>
                        <a:t>56</a:t>
                      </a:r>
                      <a:endParaRPr lang="fr-FR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1" i="0" u="none" strike="noStrike" dirty="0">
                          <a:effectLst/>
                          <a:latin typeface="Arial"/>
                        </a:rPr>
                        <a:t>79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1" i="0" u="none" strike="noStrike" dirty="0">
                          <a:effectLst/>
                          <a:latin typeface="Arial"/>
                        </a:rPr>
                        <a:t>165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fr-FR" sz="14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Nombre de places agréées</a:t>
                      </a:r>
                    </a:p>
                  </a:txBody>
                  <a:tcPr marL="9525" marR="9525" marT="9525" marB="0" anchor="ctr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fr-FR" sz="14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510</a:t>
                      </a:r>
                    </a:p>
                  </a:txBody>
                  <a:tcPr marL="9525" marR="9525" marT="9525" marB="0" anchor="ctr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fr-FR" sz="14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1 561</a:t>
                      </a:r>
                    </a:p>
                  </a:txBody>
                  <a:tcPr marL="9525" marR="9525" marT="9525" marB="0" anchor="ctr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fr-FR" sz="14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9 012</a:t>
                      </a:r>
                    </a:p>
                  </a:txBody>
                  <a:tcPr marL="9525" marR="9525" marT="9525" marB="0" anchor="ctr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fr-FR" sz="14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11 083</a:t>
                      </a:r>
                    </a:p>
                  </a:txBody>
                  <a:tcPr marL="9525" marR="9525" marT="9525" marB="0" anchor="ctr"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>
                          <a:effectLst/>
                          <a:latin typeface="Arial"/>
                        </a:rPr>
                        <a:t>Effectifs salariés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1" i="0" u="none" strike="noStrike" dirty="0">
                          <a:effectLst/>
                          <a:latin typeface="Arial"/>
                        </a:rPr>
                        <a:t>222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1" i="0" u="none" strike="noStrike" dirty="0">
                          <a:effectLst/>
                          <a:latin typeface="Arial"/>
                        </a:rPr>
                        <a:t>500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1" i="0" u="none" strike="noStrike" dirty="0">
                          <a:effectLst/>
                          <a:latin typeface="Arial"/>
                        </a:rPr>
                        <a:t>2621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1" i="0" u="none" strike="noStrike" dirty="0">
                          <a:effectLst/>
                          <a:latin typeface="Arial"/>
                        </a:rPr>
                        <a:t>3 343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>
                          <a:effectLst/>
                          <a:latin typeface="Arial"/>
                        </a:rPr>
                        <a:t>Nombre de bénéficiaires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1" i="0" u="none" strike="noStrike" dirty="0">
                          <a:effectLst/>
                          <a:latin typeface="Arial"/>
                        </a:rPr>
                        <a:t>731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1" i="0" u="none" strike="noStrike" dirty="0">
                          <a:effectLst/>
                          <a:latin typeface="Arial"/>
                        </a:rPr>
                        <a:t>4 253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1" i="0" u="none" strike="noStrike" dirty="0">
                          <a:effectLst/>
                          <a:latin typeface="Arial"/>
                        </a:rPr>
                        <a:t>7 590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1" i="0" u="none" strike="noStrike" dirty="0">
                          <a:effectLst/>
                          <a:latin typeface="Arial"/>
                        </a:rPr>
                        <a:t>12 574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400" b="1" i="0" u="none" strike="noStrike" dirty="0">
                          <a:effectLst/>
                          <a:latin typeface="Arial"/>
                        </a:rPr>
                        <a:t>Nombre de journées d'activité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1" i="0" u="none" strike="noStrike" dirty="0">
                          <a:effectLst/>
                          <a:latin typeface="Arial"/>
                        </a:rPr>
                        <a:t>54 709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1" i="0" u="none" strike="noStrike" dirty="0">
                          <a:effectLst/>
                          <a:latin typeface="Arial"/>
                        </a:rPr>
                        <a:t>197 254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1" i="0" u="none" strike="noStrike" dirty="0">
                          <a:effectLst/>
                          <a:latin typeface="Arial"/>
                        </a:rPr>
                        <a:t>1 611 590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FR" sz="1400" b="1" i="0" u="none" strike="noStrike" dirty="0">
                          <a:effectLst/>
                          <a:latin typeface="Arial"/>
                        </a:rPr>
                        <a:t>1 863 653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03967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1"/>
          <p:cNvSpPr txBox="1"/>
          <p:nvPr/>
        </p:nvSpPr>
        <p:spPr>
          <a:xfrm>
            <a:off x="1890316" y="612279"/>
            <a:ext cx="6713182" cy="466688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fr-FR" altLang="fr-FR" sz="1600" dirty="0"/>
              <a:t>Origine géographique des stagiaires (1/2)</a:t>
            </a:r>
            <a:endParaRPr lang="fr-FR" altLang="fr-FR" sz="1600" dirty="0">
              <a:solidFill>
                <a:srgbClr val="FF0000"/>
              </a:solidFill>
            </a:endParaRP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300-00006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9553647"/>
              </p:ext>
            </p:extLst>
          </p:nvPr>
        </p:nvGraphicFramePr>
        <p:xfrm>
          <a:off x="-1" y="1188343"/>
          <a:ext cx="10693401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15688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1209085"/>
              </p:ext>
            </p:extLst>
          </p:nvPr>
        </p:nvGraphicFramePr>
        <p:xfrm>
          <a:off x="198128" y="1097268"/>
          <a:ext cx="10297144" cy="5610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7932464" y="1548383"/>
            <a:ext cx="2653345" cy="738664"/>
          </a:xfrm>
          <a:prstGeom prst="rect">
            <a:avLst/>
          </a:prstGeom>
          <a:solidFill>
            <a:srgbClr val="DEEDFA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chemeClr val="bg1">
                    <a:lumMod val="50000"/>
                  </a:schemeClr>
                </a:solidFill>
              </a:rPr>
              <a:t>La proportion de stagiaires issus du département augmente en Formation</a:t>
            </a:r>
          </a:p>
        </p:txBody>
      </p:sp>
      <p:sp>
        <p:nvSpPr>
          <p:cNvPr id="6" name="ZoneTexte 1"/>
          <p:cNvSpPr txBox="1"/>
          <p:nvPr/>
        </p:nvSpPr>
        <p:spPr>
          <a:xfrm>
            <a:off x="1890316" y="612279"/>
            <a:ext cx="6713182" cy="466688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fr-FR" altLang="fr-FR" sz="1600" dirty="0"/>
              <a:t>Origine géographique des stagiaires (2/2)</a:t>
            </a:r>
            <a:endParaRPr lang="fr-FR" altLang="fr-F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0604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1"/>
          <p:cNvSpPr txBox="1"/>
          <p:nvPr/>
        </p:nvSpPr>
        <p:spPr>
          <a:xfrm>
            <a:off x="1890316" y="612279"/>
            <a:ext cx="6713182" cy="466688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fr-FR" altLang="fr-FR" sz="1600" dirty="0"/>
              <a:t>Sociologie des stagiaires : Niveau scolaire avant l’entrée</a:t>
            </a:r>
            <a:endParaRPr lang="fr-FR" altLang="fr-FR" sz="1600" dirty="0">
              <a:solidFill>
                <a:srgbClr val="FF0000"/>
              </a:solidFill>
            </a:endParaRPr>
          </a:p>
        </p:txBody>
      </p:sp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00000000-0008-0000-0300-00002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8293354"/>
              </p:ext>
            </p:extLst>
          </p:nvPr>
        </p:nvGraphicFramePr>
        <p:xfrm>
          <a:off x="-1" y="1188343"/>
          <a:ext cx="10693401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302960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1"/>
          <p:cNvSpPr txBox="1"/>
          <p:nvPr/>
        </p:nvSpPr>
        <p:spPr>
          <a:xfrm>
            <a:off x="1890316" y="612279"/>
            <a:ext cx="6713182" cy="466688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fr-FR" altLang="fr-FR" sz="1600" dirty="0"/>
              <a:t>Sociologie des stagiaires : Situation à l’entrée / emploi</a:t>
            </a:r>
            <a:endParaRPr lang="fr-FR" altLang="fr-FR" sz="1600" dirty="0">
              <a:solidFill>
                <a:srgbClr val="FF0000"/>
              </a:solidFill>
            </a:endParaRP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0000000-0008-0000-0300-00002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1993964"/>
              </p:ext>
            </p:extLst>
          </p:nvPr>
        </p:nvGraphicFramePr>
        <p:xfrm>
          <a:off x="23750" y="1188343"/>
          <a:ext cx="3445104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300-00002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5331636"/>
              </p:ext>
            </p:extLst>
          </p:nvPr>
        </p:nvGraphicFramePr>
        <p:xfrm>
          <a:off x="3546475" y="1188343"/>
          <a:ext cx="3306727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00000000-0008-0000-0300-00002D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3796167"/>
              </p:ext>
            </p:extLst>
          </p:nvPr>
        </p:nvGraphicFramePr>
        <p:xfrm>
          <a:off x="7105968" y="1188343"/>
          <a:ext cx="3563682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930742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"/>
          <p:cNvSpPr txBox="1"/>
          <p:nvPr/>
        </p:nvSpPr>
        <p:spPr>
          <a:xfrm>
            <a:off x="1890316" y="612279"/>
            <a:ext cx="6713182" cy="466688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fr-FR" altLang="fr-FR" sz="1600" dirty="0"/>
              <a:t>Sociologie des stagiaires : Ressources avant l’entrée</a:t>
            </a:r>
            <a:endParaRPr lang="fr-FR" altLang="fr-FR" sz="1600" dirty="0">
              <a:solidFill>
                <a:srgbClr val="FF0000"/>
              </a:solidFill>
            </a:endParaRP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0000000-0008-0000-0300-00002F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6916023"/>
              </p:ext>
            </p:extLst>
          </p:nvPr>
        </p:nvGraphicFramePr>
        <p:xfrm>
          <a:off x="0" y="1260351"/>
          <a:ext cx="3600451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00000000-0008-0000-0300-00003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4485139"/>
              </p:ext>
            </p:extLst>
          </p:nvPr>
        </p:nvGraphicFramePr>
        <p:xfrm>
          <a:off x="3696633" y="1260351"/>
          <a:ext cx="3600450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00000000-0008-0000-0300-00003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0810721"/>
              </p:ext>
            </p:extLst>
          </p:nvPr>
        </p:nvGraphicFramePr>
        <p:xfrm>
          <a:off x="7092950" y="1260351"/>
          <a:ext cx="3600450" cy="5544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794068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"/>
          <p:cNvSpPr txBox="1"/>
          <p:nvPr/>
        </p:nvSpPr>
        <p:spPr>
          <a:xfrm>
            <a:off x="1890316" y="612279"/>
            <a:ext cx="6713182" cy="466688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fr-FR" altLang="fr-FR" sz="1600" dirty="0"/>
              <a:t>Sociologie des stagiaires : Logement avant l’entrée</a:t>
            </a:r>
            <a:endParaRPr lang="fr-FR" altLang="fr-FR" sz="1600" dirty="0">
              <a:solidFill>
                <a:srgbClr val="FF0000"/>
              </a:solidFill>
            </a:endParaRP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0000000-0008-0000-0300-00003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2311654"/>
              </p:ext>
            </p:extLst>
          </p:nvPr>
        </p:nvGraphicFramePr>
        <p:xfrm>
          <a:off x="162124" y="1175541"/>
          <a:ext cx="4274118" cy="395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00000000-0008-0000-0300-00003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7581037"/>
              </p:ext>
            </p:extLst>
          </p:nvPr>
        </p:nvGraphicFramePr>
        <p:xfrm>
          <a:off x="6257160" y="1175541"/>
          <a:ext cx="4277999" cy="395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00000000-0008-0000-0300-00003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2151067"/>
              </p:ext>
            </p:extLst>
          </p:nvPr>
        </p:nvGraphicFramePr>
        <p:xfrm>
          <a:off x="3402484" y="3780631"/>
          <a:ext cx="4274118" cy="395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295920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présentation ppt cop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388"/>
            <a:ext cx="10693400" cy="712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2903538" y="2986088"/>
            <a:ext cx="4548187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>
            <a:lvl1pPr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Clr>
                <a:srgbClr val="0066FF"/>
              </a:buClr>
              <a:buFont typeface="Wingdings" panose="05000000000000000000" pitchFamily="2" charset="2"/>
              <a:buNone/>
            </a:pPr>
            <a:r>
              <a:rPr lang="fr-FR" altLang="fr-FR" dirty="0"/>
              <a:t> Merci de votre attention !</a:t>
            </a:r>
          </a:p>
        </p:txBody>
      </p:sp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0" y="1160463"/>
            <a:ext cx="10693400" cy="557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93688" y="668338"/>
            <a:ext cx="6700837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>
            <a:lvl1pPr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200"/>
              <a:t>Services, agréments, bénéficiaires</a:t>
            </a:r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8279191"/>
              </p:ext>
            </p:extLst>
          </p:nvPr>
        </p:nvGraphicFramePr>
        <p:xfrm>
          <a:off x="162124" y="2340471"/>
          <a:ext cx="3960440" cy="2815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phique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4248946"/>
              </p:ext>
            </p:extLst>
          </p:nvPr>
        </p:nvGraphicFramePr>
        <p:xfrm>
          <a:off x="3644106" y="2340471"/>
          <a:ext cx="366236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2678246"/>
              </p:ext>
            </p:extLst>
          </p:nvPr>
        </p:nvGraphicFramePr>
        <p:xfrm>
          <a:off x="6976471" y="2340471"/>
          <a:ext cx="366236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17918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93688" y="668338"/>
            <a:ext cx="3506787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>
            <a:lvl1pPr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200"/>
              <a:t>Effectifs et activité</a:t>
            </a:r>
          </a:p>
        </p:txBody>
      </p:sp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0037371"/>
              </p:ext>
            </p:extLst>
          </p:nvPr>
        </p:nvGraphicFramePr>
        <p:xfrm>
          <a:off x="1098228" y="1980431"/>
          <a:ext cx="3878387" cy="3103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6629935"/>
              </p:ext>
            </p:extLst>
          </p:nvPr>
        </p:nvGraphicFramePr>
        <p:xfrm>
          <a:off x="5490716" y="2052439"/>
          <a:ext cx="4022403" cy="3103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51220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078872" y="2271713"/>
            <a:ext cx="6971754" cy="349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306" tIns="52153" rIns="104306" bIns="52153">
            <a:spAutoFit/>
          </a:bodyPr>
          <a:lstStyle>
            <a:lvl1pPr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DDDDDD"/>
              </a:buClr>
              <a:buFont typeface="Wingdings" panose="05000000000000000000" pitchFamily="2" charset="2"/>
              <a:buChar char="Ø"/>
            </a:pPr>
            <a:r>
              <a:rPr lang="fr-FR" altLang="fr-FR" dirty="0"/>
              <a:t> </a:t>
            </a:r>
            <a:r>
              <a:rPr lang="fr-FR" altLang="fr-FR" dirty="0">
                <a:solidFill>
                  <a:srgbClr val="DDDDDD"/>
                </a:solidFill>
              </a:rPr>
              <a:t>Moyens et résultats</a:t>
            </a:r>
          </a:p>
          <a:p>
            <a:pPr eaLnBrk="1" hangingPunct="1">
              <a:lnSpc>
                <a:spcPct val="150000"/>
              </a:lnSpc>
              <a:buClr>
                <a:srgbClr val="4B9BE3"/>
              </a:buClr>
              <a:buFont typeface="Wingdings" panose="05000000000000000000" pitchFamily="2" charset="2"/>
              <a:buChar char="Ø"/>
            </a:pPr>
            <a:r>
              <a:rPr lang="fr-FR" altLang="fr-FR" dirty="0"/>
              <a:t> UEROS </a:t>
            </a:r>
          </a:p>
          <a:p>
            <a:pPr eaLnBrk="1" hangingPunct="1">
              <a:lnSpc>
                <a:spcPct val="150000"/>
              </a:lnSpc>
              <a:buClr>
                <a:srgbClr val="DDDDDD"/>
              </a:buClr>
              <a:buFont typeface="Wingdings" panose="05000000000000000000" pitchFamily="2" charset="2"/>
              <a:buChar char="Ø"/>
            </a:pPr>
            <a:r>
              <a:rPr lang="fr-FR" altLang="fr-FR" dirty="0"/>
              <a:t> </a:t>
            </a:r>
            <a:r>
              <a:rPr lang="fr-FR" altLang="fr-FR" dirty="0">
                <a:solidFill>
                  <a:srgbClr val="DDDDDD"/>
                </a:solidFill>
              </a:rPr>
              <a:t>ESPO</a:t>
            </a:r>
          </a:p>
          <a:p>
            <a:pPr eaLnBrk="1" hangingPunct="1">
              <a:lnSpc>
                <a:spcPct val="150000"/>
              </a:lnSpc>
              <a:buClr>
                <a:srgbClr val="DDDDDD"/>
              </a:buClr>
              <a:buFont typeface="Wingdings" panose="05000000000000000000" pitchFamily="2" charset="2"/>
              <a:buChar char="Ø"/>
            </a:pPr>
            <a:r>
              <a:rPr lang="fr-FR" altLang="fr-FR" dirty="0">
                <a:solidFill>
                  <a:srgbClr val="DDDDDD"/>
                </a:solidFill>
              </a:rPr>
              <a:t> ESRP</a:t>
            </a:r>
          </a:p>
          <a:p>
            <a:pPr eaLnBrk="1" hangingPunct="1">
              <a:lnSpc>
                <a:spcPct val="150000"/>
              </a:lnSpc>
              <a:buClr>
                <a:srgbClr val="DDDDDD"/>
              </a:buClr>
              <a:buFont typeface="Wingdings" panose="05000000000000000000" pitchFamily="2" charset="2"/>
              <a:buChar char="Ø"/>
            </a:pPr>
            <a:r>
              <a:rPr lang="fr-FR" altLang="fr-FR" dirty="0">
                <a:solidFill>
                  <a:srgbClr val="DDDDDD"/>
                </a:solidFill>
              </a:rPr>
              <a:t> Pathologies principales et associées des stagiaires</a:t>
            </a:r>
          </a:p>
          <a:p>
            <a:pPr eaLnBrk="1" hangingPunct="1">
              <a:lnSpc>
                <a:spcPct val="150000"/>
              </a:lnSpc>
              <a:buClr>
                <a:srgbClr val="DDDDDD"/>
              </a:buClr>
              <a:buFont typeface="Wingdings" panose="05000000000000000000" pitchFamily="2" charset="2"/>
              <a:buChar char="Ø"/>
            </a:pPr>
            <a:r>
              <a:rPr lang="fr-FR" altLang="fr-FR" dirty="0">
                <a:solidFill>
                  <a:srgbClr val="DDDDDD"/>
                </a:solidFill>
              </a:rPr>
              <a:t> Sociologie des bénéficiaires</a:t>
            </a:r>
          </a:p>
          <a:p>
            <a:pPr eaLnBrk="1" hangingPunct="1">
              <a:lnSpc>
                <a:spcPct val="150000"/>
              </a:lnSpc>
              <a:buClr>
                <a:srgbClr val="4B9BE3"/>
              </a:buClr>
            </a:pPr>
            <a:endParaRPr lang="fr-FR" altLang="fr-FR" dirty="0">
              <a:solidFill>
                <a:srgbClr val="DDDDDD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34132" y="659568"/>
            <a:ext cx="5793909" cy="59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>
            <a:lvl1pPr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2988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200" dirty="0"/>
              <a:t>UEROS : 6% des bénéficiaires</a:t>
            </a:r>
          </a:p>
        </p:txBody>
      </p:sp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50" y="1548383"/>
            <a:ext cx="1539619" cy="153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ésultat de recherche d'images pour &quot;homme pictogramme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708" y="1582756"/>
            <a:ext cx="1407923" cy="150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ésultat de recherche d'images pour &quot;professeur pictogramme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498" y="4333831"/>
            <a:ext cx="1505098" cy="15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ésultat de recherche d'images pour &quot;calendrier pictogramme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036" y="4333831"/>
            <a:ext cx="1532016" cy="153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80757" y="3379050"/>
            <a:ext cx="15440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30 services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970436" y="3373216"/>
            <a:ext cx="148309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510 places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922764" y="6156895"/>
            <a:ext cx="16321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222 salariés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217751" y="6156895"/>
            <a:ext cx="210987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54 709 journées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3652" y="1548383"/>
            <a:ext cx="1777898" cy="1363055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5220864" y="3373216"/>
            <a:ext cx="22140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731 bénéficiaires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922209"/>
              </p:ext>
            </p:extLst>
          </p:nvPr>
        </p:nvGraphicFramePr>
        <p:xfrm>
          <a:off x="594172" y="4512391"/>
          <a:ext cx="3386791" cy="1333500"/>
        </p:xfrm>
        <a:graphic>
          <a:graphicData uri="http://schemas.openxmlformats.org/drawingml/2006/table">
            <a:tbl>
              <a:tblPr/>
              <a:tblGrid>
                <a:gridCol w="1914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2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9525" marR="857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des services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857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des places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7%</a:t>
                      </a:r>
                    </a:p>
                  </a:txBody>
                  <a:tcPr marL="9525" marR="857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des salariés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9525" marR="857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des bénéficiaires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fr-FR" sz="1600" b="1" i="0" u="none" strike="noStrike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9525" marR="857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de l'activité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8290675"/>
      </p:ext>
    </p:extLst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Modèle par défau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Modèle par défaut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Modèle par défau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Modèle par défaut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4.xml><?xml version="1.0" encoding="utf-8"?>
<a:themeOverride xmlns:a="http://schemas.openxmlformats.org/drawingml/2006/main">
  <a:clrScheme name="Modèle par défau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Modèle par défaut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Modèle par défau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Modèle par défaut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59D214C8EFFC4D8A1BDDF152BC436B" ma:contentTypeVersion="2" ma:contentTypeDescription="Crée un document." ma:contentTypeScope="" ma:versionID="d1c4325493f8e876e70d8d72b421570c">
  <xsd:schema xmlns:xsd="http://www.w3.org/2001/XMLSchema" xmlns:xs="http://www.w3.org/2001/XMLSchema" xmlns:p="http://schemas.microsoft.com/office/2006/metadata/properties" xmlns:ns2="cc7c47da-aeac-49c2-9d47-3400866630bb" targetNamespace="http://schemas.microsoft.com/office/2006/metadata/properties" ma:root="true" ma:fieldsID="09f6f3a787a50196d59f34d73e8c11dd" ns2:_="">
    <xsd:import namespace="cc7c47da-aeac-49c2-9d47-3400866630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7c47da-aeac-49c2-9d47-3400866630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39FFC7-A10A-4469-A4BE-EC9975D875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7c47da-aeac-49c2-9d47-3400866630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356DDA0-5186-4035-8EE9-F81E3947BAD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DC554A5-BF36-4854-8FCF-E22F9199DA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43601</TotalTime>
  <Words>1821</Words>
  <Application>Microsoft Office PowerPoint</Application>
  <PresentationFormat>Personnalisé</PresentationFormat>
  <Paragraphs>533</Paragraphs>
  <Slides>56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56</vt:i4>
      </vt:variant>
    </vt:vector>
  </HeadingPairs>
  <TitlesOfParts>
    <vt:vector size="60" baseType="lpstr">
      <vt:lpstr>Arial</vt:lpstr>
      <vt:lpstr>Calibri</vt:lpstr>
      <vt:lpstr>Wingdings</vt:lpstr>
      <vt:lpstr>Modèle par défaut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</dc:creator>
  <cp:lastModifiedBy>Isabelle Merian</cp:lastModifiedBy>
  <cp:revision>916</cp:revision>
  <cp:lastPrinted>2017-06-01T08:15:52Z</cp:lastPrinted>
  <dcterms:created xsi:type="dcterms:W3CDTF">2009-08-28T07:48:01Z</dcterms:created>
  <dcterms:modified xsi:type="dcterms:W3CDTF">2021-06-09T19:00:17Z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0x0101009259D214C8EFFC4D8A1BDDF152BC436B</vt:lpwstr>
  </property>
</Properties>
</file>